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888369-2B57-8244-B02F-979EACA279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542B0D1-F6EF-754D-B3FB-F628BF3A5E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FA929F5-7E4E-3B47-B7D4-BA3CD5B8C5F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8327E5B-1144-EC44-ADF0-E6236D0FE8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F96DA56-E1B5-5743-8A97-0B5BF5D184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FB7D4E3-C47B-DB47-94D9-A9D691F0B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0599B5-B907-BA45-89D7-97A4D5704D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107B0B-689A-0B43-AFC0-4CA1DBDCA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07AF13-12E3-734A-B896-82948885F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CB0BB-CF9D-5D44-A7C2-FC20F811D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78399-DEF0-4F45-A5EB-5891DF653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0D92A-4460-A44C-9F1C-9B0920CF3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AD566-7434-234B-83DA-70CC71EE3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6BCAC-F835-1549-9859-F59951EAE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5E2CD-8F2B-5C4C-8E96-E8F160857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87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574DC3-4E2B-5A49-8466-99B15CC4B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0E419E-555A-2448-939A-4390537D0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6781A-7F81-8C42-81C9-F47DC1D87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8F725-946E-5548-9A7D-F11609505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22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D217F-5065-0C42-9703-077F7AE8E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A39DC5-0712-D247-ADA0-DBC191375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C95E2-6E9A-7A4F-979A-AB09800D4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92EE-5321-454C-9012-B73631D2C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09FC0B-BB51-3344-84C0-923E10E2A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2BBCE-D636-C84D-B0ED-FE7C5C571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9D7EA-53E3-4A46-B630-D1CCEB61F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7CEA6-010D-4845-84AF-4B7346B26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2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8DD30-FF4F-6E4A-A6F1-C156909F1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1D513-BDF4-A44C-BB0F-9EFFCC8A9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1FA2F-529F-AD45-B575-2C3DD287A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53C48-9BFD-6547-8F1D-C251C5A41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4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4AD360-6B9D-8D42-A9CC-D4F9557F7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1D8FC6-9FA0-0944-B753-A17814290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6970FC-6F6A-5E47-B505-EFED27B2F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20567-35C5-6848-8175-93F2D4F8E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38A870-C2DE-C643-8954-4D9FA605E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FA7887-1B2C-7E44-A340-F60318113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6DFD63-042E-3943-8EDC-A9451153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678EF-4264-2940-B37F-4F28AD4F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7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07AAFA-8E20-9C44-A936-FEF388531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818917-EE28-5649-854F-65917D756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37FE1D-AE11-024D-8C9A-8F62F9B62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8D16D-7A27-8348-8432-6F8D20336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0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F07B6-3E28-B547-8CE9-637F9DF29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A2036-AE4E-4144-A420-DA8B94945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52A5F-7863-0D4A-A012-C0C71EC9B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AA4F4-BBFD-F449-AFAB-B89155CF9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66AEC-EF79-E449-99D4-E6A370998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ADE18-647F-4B47-BDBD-D0A482E0B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C60F9-A427-184A-B9A9-81F6FF6C2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F7EB3-C58D-5042-8244-E80B59D81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1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B286EA-1BAF-714F-A626-FFEBD90C3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F4EC94-0D10-D240-BCA7-161BB06C9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30B23D-B458-8A4B-B82F-3C84045A16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A04DA6-D582-EE42-A74A-1D246D0F1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2B268C-2FED-AE4B-B1DA-82073B55D2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98705C-FFA8-C644-AC21-8C5DFC0304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66B51B6F-2F3C-BA48-A284-3612977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7A6C96-438A-374C-8027-C45A7D5454AC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EFB8A74-B5C6-9049-9640-9C5B06A492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153400" cy="207645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Flux Transport by Convection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 Late-Type Stars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(Hubeny &amp; Mihalas 16.5) 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3EB1F86-FA4F-BC4A-B529-0E4B9B0044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Schwarzschild Criterion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Mixing Length Theory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Convective Flux in Cool Stars</a:t>
            </a:r>
          </a:p>
        </p:txBody>
      </p:sp>
    </p:spTree>
  </p:cSld>
  <p:clrMapOvr>
    <a:masterClrMapping/>
  </p:clrMapOvr>
  <p:transition advTm="32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64DC48A-901E-9D41-A9EA-D6097B0D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C73146-A3E6-594D-BDD7-CD1461F18F54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82C4021C-B12B-4644-866A-1B22BFA0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Gradients of Interest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916E4B41-0F97-2F47-8ECC-A0180182B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524000"/>
            <a:ext cx="57150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Rad. grad</a:t>
            </a:r>
            <a:r>
              <a:rPr lang="en-US" altLang="en-US">
                <a:ea typeface="ＭＳ Ｐゴシック" panose="020B0600070205080204" pitchFamily="34" charset="-128"/>
              </a:rPr>
              <a:t>. in absence of conv.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Actual grad. in atmosphere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Grad. of conv. elements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Adiabatic grad.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(no energy loss)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AC9D6AFB-9038-0041-8760-5EE42DA75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1447800"/>
          <a:ext cx="28035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13462000" imgH="20485100" progId="Equation.COEE2">
                  <p:embed/>
                </p:oleObj>
              </mc:Choice>
              <mc:Fallback>
                <p:oleObj name="Equation" r:id="rId3" imgW="13462000" imgH="20485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47800"/>
                        <a:ext cx="280352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2ABA6413-EA83-5E48-B41C-BD9FDC23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58BEA6-E463-DA46-B093-7F74262383EA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0E27F891-2387-BA45-BFE0-53BBC7CFF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Convective Flux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3810A7F0-DAE6-004D-9DFF-2E7D6DA6D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76400"/>
          <a:ext cx="84582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Bitmap Image" r:id="rId3" imgW="4381500" imgH="1447800" progId="Paint.Picture">
                  <p:embed/>
                </p:oleObj>
              </mc:Choice>
              <mc:Fallback>
                <p:oleObj name="Bitmap Image" r:id="rId3" imgW="4381500" imgH="14478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5820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72ADBBE1-4F4D-DC46-9381-12C3DF0EB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953000"/>
          <a:ext cx="5715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5" imgW="62903100" imgH="9067800" progId="Equation.COEE2">
                  <p:embed/>
                </p:oleObj>
              </mc:Choice>
              <mc:Fallback>
                <p:oleObj name="Equation" r:id="rId5" imgW="62903100" imgH="90678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5715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C447A77-E16D-7041-9A7E-87738768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 of Solution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46DDE56-F2AE-4D48-B291-2F8723F4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find velocity by considering buoyant forces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(slides 13 – 14)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find one relation between Grad_true and Grad_element by considering radiative energy losses in cell (slides 15 – 18)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find one more relation between Grad_true and Grad_element by considering total flux carried by both radiation and convection (slides 19 – 21)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Algebra for solution (slides 21 – 23) 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3B9B144-8A7D-9D4A-BC49-CFE6F2B5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4EB257-E7F6-AA44-80BD-ED3DA6A35600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F4967E5C-8F57-3B47-A4B5-D7736DF4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24F030-73F7-814D-9028-899A84FFBB99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238789-A600-BD4B-BDAC-6F9ED5E0F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Find Mean Velocity of Cells</a:t>
            </a: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DA63DE0D-25DC-804B-B6E9-698EB8B11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295400"/>
          <a:ext cx="777240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Bitmap Image" r:id="rId3" imgW="4368800" imgH="2578100" progId="Paint.Picture">
                  <p:embed/>
                </p:oleObj>
              </mc:Choice>
              <mc:Fallback>
                <p:oleObj name="Bitmap Image" r:id="rId3" imgW="4368800" imgH="2578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777240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A2E9FB08-A311-8948-88D9-F7B5E271F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883275"/>
          <a:ext cx="2514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5" imgW="28676600" imgH="11112500" progId="Equation.COEE2">
                  <p:embed/>
                </p:oleObj>
              </mc:Choice>
              <mc:Fallback>
                <p:oleObj name="Equation" r:id="rId5" imgW="28676600" imgH="11112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83275"/>
                        <a:ext cx="25146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lide Number Placeholder 5">
            <a:extLst>
              <a:ext uri="{FF2B5EF4-FFF2-40B4-BE49-F238E27FC236}">
                <a16:creationId xmlns:a16="http://schemas.microsoft.com/office/drawing/2014/main" id="{AD2DA170-2D13-5F46-ABDD-DA4D04E1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A107C3-D470-2F48-B6FE-E3F29E2D2659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F23762F9-9994-7F4C-8F15-DDB8D61F9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Balance Kinetic Energy with Frictional Losses</a:t>
            </a:r>
          </a:p>
        </p:txBody>
      </p:sp>
      <p:sp>
        <p:nvSpPr>
          <p:cNvPr id="27655" name="Rectangle 5">
            <a:extLst>
              <a:ext uri="{FF2B5EF4-FFF2-40B4-BE49-F238E27FC236}">
                <a16:creationId xmlns:a16="http://schemas.microsoft.com/office/drawing/2014/main" id="{2030BB99-26AF-274B-900B-71613D30F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half the work goes into kinetic energy and half to frictional losses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 this to get mean velocity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 into expression for flux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EAF57D91-70DA-2447-984C-44AE16DE3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2552700"/>
          <a:ext cx="17287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19596100" imgH="9067800" progId="Equation.COEE2">
                  <p:embed/>
                </p:oleObj>
              </mc:Choice>
              <mc:Fallback>
                <p:oleObj name="Equation" r:id="rId3" imgW="19596100" imgH="9067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52700"/>
                        <a:ext cx="17287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5678510C-8A09-CA4D-B93A-C992DFECF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733800"/>
          <a:ext cx="4343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48564800" imgH="10528300" progId="Equation.COEE2">
                  <p:embed/>
                </p:oleObj>
              </mc:Choice>
              <mc:Fallback>
                <p:oleObj name="Equation" r:id="rId5" imgW="48564800" imgH="10528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4343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BD698271-1D64-6D41-BCF9-48C209831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813" y="5334000"/>
          <a:ext cx="63785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7" imgW="68757800" imgH="10528300" progId="Equation.COEE2">
                  <p:embed/>
                </p:oleObj>
              </mc:Choice>
              <mc:Fallback>
                <p:oleObj name="Equation" r:id="rId7" imgW="68757800" imgH="10528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334000"/>
                        <a:ext cx="63785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E800134C-9F7B-354E-9C28-9560A899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3F268A-3287-2643-AEC6-2A34020D08D9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8C4F811-8CA5-9C41-A698-D9CD0B60C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Difference in Gradients</a:t>
            </a:r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BB41B129-2830-614F-8E6D-26D350B5C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447800"/>
          <a:ext cx="7162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Bitmap Image" r:id="rId3" imgW="4349750" imgH="2984500" progId="Paint.Picture">
                  <p:embed/>
                </p:oleObj>
              </mc:Choice>
              <mc:Fallback>
                <p:oleObj name="Bitmap Image" r:id="rId3" imgW="4349750" imgH="29845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162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1F1A7BEA-04BC-544D-9D8D-E04797D5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5198DF-BFB1-1745-BB23-1F175F8B4E7B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32B1DAD8-F258-8840-AC7B-2FDB8C919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Radiation Loss: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Optically thin case</a:t>
            </a:r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F02DE639-2A7C-F948-A6FB-D7AD7554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Excess heat content at break up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= 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p 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V    </a:t>
            </a:r>
            <a:r>
              <a:rPr lang="en-US" altLang="en-US">
                <a:ea typeface="ＭＳ Ｐゴシック" panose="020B0600070205080204" pitchFamily="34" charset="-128"/>
              </a:rPr>
              <a:t>where</a:t>
            </a:r>
            <a:r>
              <a:rPr lang="en-US" altLang="en-US" i="1">
                <a:ea typeface="ＭＳ Ｐゴシック" panose="020B0600070205080204" pitchFamily="34" charset="-128"/>
              </a:rPr>
              <a:t> V = </a:t>
            </a:r>
            <a:r>
              <a:rPr lang="en-US" altLang="en-US">
                <a:ea typeface="ＭＳ Ｐゴシック" panose="020B0600070205080204" pitchFamily="34" charset="-128"/>
              </a:rPr>
              <a:t>cell volume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Energy radiated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= volume emissivity x V x elapsed time =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Efficiency factor for cell opt. depth 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τ</a:t>
            </a:r>
            <a:r>
              <a:rPr lang="en-US" altLang="en-US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2E43240C-5A46-8847-B089-3580D0E96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733800"/>
          <a:ext cx="71628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76657200" imgH="17551400" progId="Equation.COEE2">
                  <p:embed/>
                </p:oleObj>
              </mc:Choice>
              <mc:Fallback>
                <p:oleObj name="Equation" r:id="rId3" imgW="76657200" imgH="175514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71628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F7517A23-8C72-4F40-9C46-AD5004FA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715000"/>
          <a:ext cx="632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5" imgW="67005200" imgH="9944100" progId="Equation.COEE2">
                  <p:embed/>
                </p:oleObj>
              </mc:Choice>
              <mc:Fallback>
                <p:oleObj name="Equation" r:id="rId5" imgW="67005200" imgH="99441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15000"/>
                        <a:ext cx="632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EB5F2F7B-357F-2B43-AEDC-ACFAAC08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7F128A-96B3-0241-8FCE-D13AE28C62D6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3305CC42-05DE-7342-B156-D4ECB076B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Radiation Loss: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Optically thick case</a:t>
            </a: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5BE6CE3E-E499-594B-99C3-6BC993435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Adopt diffusion approx.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Cell flux lost over length </a:t>
            </a:r>
            <a:r>
              <a:rPr lang="en-US" altLang="en-US" b="1" i="1"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 fluctuation 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b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b="1" i="1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Lost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over area 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, elapsed time 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l/v</a:t>
            </a: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Efficiency </a:t>
            </a:r>
            <a:endParaRPr lang="el-GR" altLang="en-US" b="1" i="1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DA7E0FBD-9BBB-F243-B548-7CA8B9FCD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371600"/>
          <a:ext cx="28194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3" imgW="29260800" imgH="10820400" progId="Equation.COEE2">
                  <p:embed/>
                </p:oleObj>
              </mc:Choice>
              <mc:Fallback>
                <p:oleObj name="Equation" r:id="rId3" imgW="29260800" imgH="108204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1600"/>
                        <a:ext cx="281940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C0CCFEDD-2EA4-124D-8631-186047F17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667000"/>
          <a:ext cx="365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5" imgW="36868100" imgH="10236200" progId="Equation.COEE2">
                  <p:embed/>
                </p:oleObj>
              </mc:Choice>
              <mc:Fallback>
                <p:oleObj name="Equation" r:id="rId5" imgW="36868100" imgH="102362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65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64484C7F-01FB-3A49-9A8E-4A7B8777F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191000"/>
          <a:ext cx="545941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7" imgW="59982100" imgH="26619200" progId="Equation.COEE2">
                  <p:embed/>
                </p:oleObj>
              </mc:Choice>
              <mc:Fallback>
                <p:oleObj name="Equation" r:id="rId7" imgW="59982100" imgH="266192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545941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F0BA19ED-C22B-1841-97DB-B8C19264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B32890-F6CD-9741-B592-3835E5F3E304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F8822592-09A3-E24F-84C7-AF2E6729C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General Efficiency Relation</a:t>
            </a:r>
          </a:p>
        </p:txBody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85B6080B-F900-5D43-AD6F-B41C0C160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Interpolated in 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τ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Velocity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Efficiency expression</a:t>
            </a:r>
            <a:endParaRPr lang="el-GR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0A957355-7F15-9F45-B558-5EA4C6C4A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438400"/>
          <a:ext cx="4343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48564800" imgH="10528300" progId="Equation.COEE2">
                  <p:embed/>
                </p:oleObj>
              </mc:Choice>
              <mc:Fallback>
                <p:oleObj name="Equation" r:id="rId3" imgW="48564800" imgH="10528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8400"/>
                        <a:ext cx="43434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3D6E20F6-8F05-664E-B454-AD5F3CCE94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295400"/>
          <a:ext cx="4343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5" imgW="49149000" imgH="11696700" progId="Equation.COEE2">
                  <p:embed/>
                </p:oleObj>
              </mc:Choice>
              <mc:Fallback>
                <p:oleObj name="Equation" r:id="rId5" imgW="49149000" imgH="116967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4343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F92D0BDC-7BF3-5D4F-8FB2-1A84FB49A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3810000"/>
          <a:ext cx="72644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7" imgW="82207100" imgH="23990300" progId="Equation.COEE2">
                  <p:embed/>
                </p:oleObj>
              </mc:Choice>
              <mc:Fallback>
                <p:oleObj name="Equation" r:id="rId7" imgW="82207100" imgH="23990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7264400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A0D9A1D6-BD29-CB45-863C-FBF3AD9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D98A54-CD99-E14B-A07B-8191C9143735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F37FE57-B71D-F745-A939-4F7D337E7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Are we there yet? Not quite …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4EF4E7A8-9C19-D148-9B6C-03045AFF3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R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,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A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; </a:t>
            </a:r>
            <a:b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</a:b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have one equation relating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E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 and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true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Need one more: flux conservation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WP MathA" pitchFamily="2" charset="2"/>
            </a:endParaRP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087BA3CF-E137-7341-94C2-011CB3A89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352800"/>
          <a:ext cx="678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Bitmap Image" r:id="rId3" imgW="1898650" imgH="266700" progId="Paint.Picture">
                  <p:embed/>
                </p:oleObj>
              </mc:Choice>
              <mc:Fallback>
                <p:oleObj name="Bitmap Image" r:id="rId3" imgW="1898650" imgH="2667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6781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Slide Number Placeholder 5">
            <a:extLst>
              <a:ext uri="{FF2B5EF4-FFF2-40B4-BE49-F238E27FC236}">
                <a16:creationId xmlns:a16="http://schemas.microsoft.com/office/drawing/2014/main" id="{A967B8C7-63B4-7148-9256-0A9FE486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AA9F39-4BE8-AB4F-A2F8-44ED7B627DF4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5369" name="Rectangle 2">
            <a:extLst>
              <a:ext uri="{FF2B5EF4-FFF2-40B4-BE49-F238E27FC236}">
                <a16:creationId xmlns:a16="http://schemas.microsoft.com/office/drawing/2014/main" id="{D36F9C91-C1F8-B340-8CDF-83FCE52BB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Schwarzschild Stability Criterion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01E37B1C-9BDC-9E43-BF77-ADC51635B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362200"/>
          <a:ext cx="762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9652000" imgH="5270500" progId="Equation.COEE2">
                  <p:embed/>
                </p:oleObj>
              </mc:Choice>
              <mc:Fallback>
                <p:oleObj name="Equation" r:id="rId3" imgW="9652000" imgH="5270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200"/>
                        <a:ext cx="762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1A0AB7D1-6C70-DB49-B971-16C958B74E12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5181600" y="4038600"/>
          <a:ext cx="723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5" imgW="9652000" imgH="5270500" progId="Equation.COEE2">
                  <p:embed/>
                </p:oleObj>
              </mc:Choice>
              <mc:Fallback>
                <p:oleObj name="Equation" r:id="rId5" imgW="9652000" imgH="5270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723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22A47651-660F-1C42-9CC5-674EF71A8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3962400"/>
          <a:ext cx="11620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7" imgW="12293600" imgH="5270500" progId="Equation.COEE2">
                  <p:embed/>
                </p:oleObj>
              </mc:Choice>
              <mc:Fallback>
                <p:oleObj name="Equation" r:id="rId7" imgW="12293600" imgH="52705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11620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4EE94A9B-DE8A-014D-B69C-8C5F4D0B4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3975" y="2359025"/>
          <a:ext cx="8350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9" imgW="9067800" imgH="4686300" progId="Equation.COEE2">
                  <p:embed/>
                </p:oleObj>
              </mc:Choice>
              <mc:Fallback>
                <p:oleObj name="Equation" r:id="rId9" imgW="9067800" imgH="46863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2359025"/>
                        <a:ext cx="8350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Oval 8">
            <a:extLst>
              <a:ext uri="{FF2B5EF4-FFF2-40B4-BE49-F238E27FC236}">
                <a16:creationId xmlns:a16="http://schemas.microsoft.com/office/drawing/2014/main" id="{1C64A2CC-430D-6743-8799-CF7721AC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371" name="Oval 9">
            <a:extLst>
              <a:ext uri="{FF2B5EF4-FFF2-40B4-BE49-F238E27FC236}">
                <a16:creationId xmlns:a16="http://schemas.microsoft.com/office/drawing/2014/main" id="{E8826FF4-3F1E-2544-9520-60632E3C5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372" name="Line 10">
            <a:extLst>
              <a:ext uri="{FF2B5EF4-FFF2-40B4-BE49-F238E27FC236}">
                <a16:creationId xmlns:a16="http://schemas.microsoft.com/office/drawing/2014/main" id="{78905458-F736-524B-8E40-690DE21F1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1">
            <a:extLst>
              <a:ext uri="{FF2B5EF4-FFF2-40B4-BE49-F238E27FC236}">
                <a16:creationId xmlns:a16="http://schemas.microsoft.com/office/drawing/2014/main" id="{F330CCA6-4236-CF44-BC65-25CD5AA81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590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2">
            <a:extLst>
              <a:ext uri="{FF2B5EF4-FFF2-40B4-BE49-F238E27FC236}">
                <a16:creationId xmlns:a16="http://schemas.microsoft.com/office/drawing/2014/main" id="{D6435260-78F3-D54F-892F-76EE97F1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1">
                <a:cs typeface="Arial" panose="020B0604020202020204" pitchFamily="34" charset="0"/>
              </a:rPr>
              <a:t>Δ</a:t>
            </a:r>
            <a:r>
              <a:rPr lang="en-US" altLang="en-US" b="1" i="1">
                <a:cs typeface="Arial" panose="020B0604020202020204" pitchFamily="34" charset="0"/>
              </a:rPr>
              <a:t>r</a:t>
            </a:r>
            <a:endParaRPr lang="el-GR" altLang="en-US" b="1" i="1">
              <a:cs typeface="Arial" panose="020B0604020202020204" pitchFamily="34" charset="0"/>
            </a:endParaRPr>
          </a:p>
        </p:txBody>
      </p:sp>
      <p:sp>
        <p:nvSpPr>
          <p:cNvPr id="15375" name="Line 13">
            <a:extLst>
              <a:ext uri="{FF2B5EF4-FFF2-40B4-BE49-F238E27FC236}">
                <a16:creationId xmlns:a16="http://schemas.microsoft.com/office/drawing/2014/main" id="{2FA0C66D-730D-2C4A-A1DB-886EA8DF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76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4">
            <a:extLst>
              <a:ext uri="{FF2B5EF4-FFF2-40B4-BE49-F238E27FC236}">
                <a16:creationId xmlns:a16="http://schemas.microsoft.com/office/drawing/2014/main" id="{496451D5-B243-5042-B594-8E1B49AD8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257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5">
            <a:extLst>
              <a:ext uri="{FF2B5EF4-FFF2-40B4-BE49-F238E27FC236}">
                <a16:creationId xmlns:a16="http://schemas.microsoft.com/office/drawing/2014/main" id="{DFC8BDBB-514C-1B4A-A2C0-169E60E0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38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bubble</a:t>
            </a:r>
          </a:p>
        </p:txBody>
      </p:sp>
      <p:sp>
        <p:nvSpPr>
          <p:cNvPr id="15378" name="Text Box 16">
            <a:extLst>
              <a:ext uri="{FF2B5EF4-FFF2-40B4-BE49-F238E27FC236}">
                <a16:creationId xmlns:a16="http://schemas.microsoft.com/office/drawing/2014/main" id="{1F7EF94B-7136-DE4E-B9A2-F9D0EA8E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8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surroundings</a:t>
            </a:r>
          </a:p>
        </p:txBody>
      </p:sp>
      <p:sp>
        <p:nvSpPr>
          <p:cNvPr id="15379" name="Text Box 18">
            <a:extLst>
              <a:ext uri="{FF2B5EF4-FFF2-40B4-BE49-F238E27FC236}">
                <a16:creationId xmlns:a16="http://schemas.microsoft.com/office/drawing/2014/main" id="{3CA31E46-5047-7E4A-AE6A-A08A3AB2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3505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Does it occur?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If </a:t>
            </a:r>
            <a:br>
              <a:rPr lang="en-US" altLang="en-US"/>
            </a:br>
            <a:r>
              <a:rPr lang="en-US" altLang="en-US"/>
              <a:t>  will continue to rise</a:t>
            </a:r>
            <a:br>
              <a:rPr lang="en-US" altLang="en-US"/>
            </a:br>
            <a:r>
              <a:rPr lang="en-US" altLang="en-US"/>
              <a:t>  → unstable</a:t>
            </a:r>
            <a:br>
              <a:rPr lang="en-US" altLang="en-US"/>
            </a:br>
            <a:endParaRPr lang="en-US" altLang="en-US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If </a:t>
            </a:r>
            <a:br>
              <a:rPr lang="en-US" altLang="en-US"/>
            </a:br>
            <a:r>
              <a:rPr lang="en-US" altLang="en-US"/>
              <a:t>  will sink again</a:t>
            </a:r>
            <a:br>
              <a:rPr lang="en-US" altLang="en-US"/>
            </a:br>
            <a:r>
              <a:rPr lang="en-US" altLang="en-US"/>
              <a:t>  → stable</a:t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7569B9D1-A6C6-E64E-B3FF-2248EAAADC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209800"/>
          <a:ext cx="11430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11" imgW="11696700" imgH="5270500" progId="Equation.COEE2">
                  <p:embed/>
                </p:oleObj>
              </mc:Choice>
              <mc:Fallback>
                <p:oleObj name="Equation" r:id="rId11" imgW="11696700" imgH="5270500" progId="Equation.COEE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09800"/>
                        <a:ext cx="11430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731D14F2-2C8D-9441-8744-A5DE80977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886200"/>
          <a:ext cx="1143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3" imgW="11696700" imgH="5270500" progId="Equation.COEE2">
                  <p:embed/>
                </p:oleObj>
              </mc:Choice>
              <mc:Fallback>
                <p:oleObj name="Equation" r:id="rId13" imgW="11696700" imgH="5270500" progId="Equation.COEE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11430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D2B9A690-DE10-DD47-A966-BB773FFE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E05E76-9488-DF41-9AA0-70FE63C404AE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6297EC6A-1E72-EC4C-BB76-E7B7A79F6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Fluxes from Diffusion Approx.</a:t>
            </a:r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903DE361-5EFF-E743-9459-4DB1E9642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Diffusion approximation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Similarly if all flux were carried by radiation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2CBF3B4F-39C5-CB45-A4F1-B02CAA080F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2209800"/>
          <a:ext cx="59912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3" imgW="70510400" imgH="22529800" progId="Equation.COEE2">
                  <p:embed/>
                </p:oleObj>
              </mc:Choice>
              <mc:Fallback>
                <p:oleObj name="Equation" r:id="rId3" imgW="70510400" imgH="22529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209800"/>
                        <a:ext cx="599122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A01F596F-49CA-EB48-87B0-74AA8CDCA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800600"/>
          <a:ext cx="48704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5" imgW="46520100" imgH="10528300" progId="Equation.COEE2">
                  <p:embed/>
                </p:oleObj>
              </mc:Choice>
              <mc:Fallback>
                <p:oleObj name="Equation" r:id="rId5" imgW="46520100" imgH="10528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48704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119A7480-7376-C840-87C7-B0915E48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2B5648-D1EF-D045-A34D-031D7C8E555E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3B8C199E-226B-BB43-8C62-38933D2DB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 into Flux Conservation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4D8EBC8F-95BE-634C-807C-E4854F06F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Add to both sides (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true 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-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E</a:t>
            </a:r>
            <a:r>
              <a:rPr lang="en-US" altLang="en-US">
                <a:ea typeface="ＭＳ Ｐゴシック" panose="020B0600070205080204" pitchFamily="34" charset="-128"/>
              </a:rPr>
              <a:t>)+(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E 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-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isolate known difference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R </a:t>
            </a:r>
            <a:r>
              <a:rPr lang="en-US" altLang="en-US">
                <a:ea typeface="ＭＳ Ｐゴシック" panose="020B0600070205080204" pitchFamily="34" charset="-128"/>
                <a:sym typeface="WP MathA" pitchFamily="2" charset="2"/>
              </a:rPr>
              <a:t>-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 baseline="-25000">
                <a:ea typeface="ＭＳ Ｐゴシック" panose="020B0600070205080204" pitchFamily="34" charset="-128"/>
                <a:sym typeface="WP MathA" pitchFamily="2" charset="2"/>
              </a:rPr>
              <a:t>A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62E61822-F6D8-B047-A9FB-872A773C04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493838"/>
          <a:ext cx="8077200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98894900" imgH="39204900" progId="Equation.COEE2">
                  <p:embed/>
                </p:oleObj>
              </mc:Choice>
              <mc:Fallback>
                <p:oleObj name="Equation" r:id="rId3" imgW="98894900" imgH="392049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93838"/>
                        <a:ext cx="8077200" cy="320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265D4B75-CBEB-1243-9DB8-C2FE857A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EE0AFB-FBB3-4349-891A-676E046582E1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35847" name="Rectangle 2">
            <a:extLst>
              <a:ext uri="{FF2B5EF4-FFF2-40B4-BE49-F238E27FC236}">
                <a16:creationId xmlns:a16="http://schemas.microsoft.com/office/drawing/2014/main" id="{01AB9F87-9DFC-064D-82D7-B36F7A719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35848" name="Rectangle 3">
            <a:extLst>
              <a:ext uri="{FF2B5EF4-FFF2-40B4-BE49-F238E27FC236}">
                <a16:creationId xmlns:a16="http://schemas.microsoft.com/office/drawing/2014/main" id="{D6C35D65-4FBA-C24F-BA95-A1D6578B0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LHS: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RHS: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(replace last term with expression for the efficiency argument on page 18)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Substitute </a:t>
            </a:r>
            <a:r>
              <a:rPr lang="en-US" altLang="en-US" b="1" i="1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≡ (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true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-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E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½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Solve for </a:t>
            </a:r>
          </a:p>
        </p:txBody>
      </p:sp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1FD40EFE-8B12-CB48-A273-A1E4B24CC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71600"/>
          <a:ext cx="68580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66116200" imgH="4686300" progId="Equation.COEE2">
                  <p:embed/>
                </p:oleObj>
              </mc:Choice>
              <mc:Fallback>
                <p:oleObj name="Equation" r:id="rId3" imgW="66116200" imgH="4686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68580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47DCAA62-07F8-984C-BE83-C280255FB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209800"/>
          <a:ext cx="6400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5" imgW="62903100" imgH="6438900" progId="Equation.COEE2">
                  <p:embed/>
                </p:oleObj>
              </mc:Choice>
              <mc:Fallback>
                <p:oleObj name="Equation" r:id="rId5" imgW="62903100" imgH="64389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6400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E92B3F81-A5F5-1E42-9A7C-B411A35CC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191000"/>
          <a:ext cx="6858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7" imgW="73139300" imgH="6438900" progId="Equation.COEE2">
                  <p:embed/>
                </p:oleObj>
              </mc:Choice>
              <mc:Fallback>
                <p:oleObj name="Equation" r:id="rId7" imgW="73139300" imgH="64389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6858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C805A161-2463-AC41-9F2B-D2ECB2BF5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5638800"/>
          <a:ext cx="44958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9" imgW="45351700" imgH="6146800" progId="Equation.COEE2">
                  <p:embed/>
                </p:oleObj>
              </mc:Choice>
              <mc:Fallback>
                <p:oleObj name="Equation" r:id="rId9" imgW="45351700" imgH="61468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38800"/>
                        <a:ext cx="44958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Slide Number Placeholder 5">
            <a:extLst>
              <a:ext uri="{FF2B5EF4-FFF2-40B4-BE49-F238E27FC236}">
                <a16:creationId xmlns:a16="http://schemas.microsoft.com/office/drawing/2014/main" id="{FFF49537-5D85-5349-BBD9-C1D51BCB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9102BD-4300-1B4D-BC44-BD08ED457557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6D0F4650-9FF8-1540-B2B3-936D54796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745B6EAC-DAB1-6F48-92DA-175665867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solution of cubic equation is </a:t>
            </a:r>
            <a:r>
              <a:rPr lang="en-US" altLang="en-US" b="1" i="1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>
                <a:ea typeface="ＭＳ Ｐゴシック" panose="020B0600070205080204" pitchFamily="34" charset="-128"/>
              </a:rPr>
              <a:t>0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efficiency equation (page 17)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Definition of </a:t>
            </a:r>
            <a:r>
              <a:rPr lang="en-US" altLang="en-US" b="1" i="1">
                <a:ea typeface="ＭＳ Ｐゴシック" panose="020B0600070205080204" pitchFamily="34" charset="-128"/>
              </a:rPr>
              <a:t>x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expression (page 14)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6324A762-5F2B-6047-8D3C-F9E4F5401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667000"/>
          <a:ext cx="6400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3" imgW="50317400" imgH="4686300" progId="Equation.COEE2">
                  <p:embed/>
                </p:oleObj>
              </mc:Choice>
              <mc:Fallback>
                <p:oleObj name="Equation" r:id="rId3" imgW="50317400" imgH="4686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64008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4800F30B-EDB4-6C47-921A-8A0B21154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038600"/>
          <a:ext cx="62484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5" imgW="47396400" imgH="5270500" progId="Equation.COEE2">
                  <p:embed/>
                </p:oleObj>
              </mc:Choice>
              <mc:Fallback>
                <p:oleObj name="Equation" r:id="rId5" imgW="47396400" imgH="5270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62484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E652209F-82F9-094F-A625-83D0CF2483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62600"/>
          <a:ext cx="5410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7" imgW="52666900" imgH="10528300" progId="Equation.COEE2">
                  <p:embed/>
                </p:oleObj>
              </mc:Choice>
              <mc:Fallback>
                <p:oleObj name="Equation" r:id="rId7" imgW="52666900" imgH="10528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5410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Slide Number Placeholder 5">
            <a:extLst>
              <a:ext uri="{FF2B5EF4-FFF2-40B4-BE49-F238E27FC236}">
                <a16:creationId xmlns:a16="http://schemas.microsoft.com/office/drawing/2014/main" id="{0184CE81-7099-7F42-9667-2C5358B3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98354C-361A-624B-9C2F-1D05D5008A68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54FB50C9-0FA8-AF4E-B282-14DCF12EC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Method</a:t>
            </a: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1FD6F364-AC4A-D14A-A4F0-1BAD2224C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Start with model atmosphere with initial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b="1" i="1">
                <a:ea typeface="ＭＳ Ｐゴシック" panose="020B0600070205080204" pitchFamily="34" charset="-128"/>
              </a:rPr>
              <a:t>T(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τ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relationship (ex. grey atmosphere)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Check how pressure varies with depth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from equation of hydrostatic equilibrium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Use first moment expression for radiation pressure gradient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Gas pressure gradient from 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67B2C7CC-1B0D-4140-924A-4852C8DA32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861050"/>
          <a:ext cx="51054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3" imgW="61442600" imgH="12001500" progId="Equation.COEE2">
                  <p:embed/>
                </p:oleObj>
              </mc:Choice>
              <mc:Fallback>
                <p:oleObj name="Equation" r:id="rId3" imgW="61442600" imgH="12001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61050"/>
                        <a:ext cx="51054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3FC71287-59B9-2D41-A86C-3669F0313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276600"/>
          <a:ext cx="4343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5" imgW="37452300" imgH="5270500" progId="Equation.COEE2">
                  <p:embed/>
                </p:oleObj>
              </mc:Choice>
              <mc:Fallback>
                <p:oleObj name="Equation" r:id="rId5" imgW="37452300" imgH="5270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343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4A18D45B-85BF-EB48-B5A3-E22380498F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419600"/>
          <a:ext cx="3962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7" imgW="45935900" imgH="9944100" progId="Equation.COEE2">
                  <p:embed/>
                </p:oleObj>
              </mc:Choice>
              <mc:Fallback>
                <p:oleObj name="Equation" r:id="rId7" imgW="45935900" imgH="99441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0"/>
                        <a:ext cx="3962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87E03740-0585-1A49-8956-3E70B704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98C8CA-CB1A-7146-B1D0-16E304B14302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6DC9044-2FF2-A44E-835B-103E942B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Method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B94CB01-064A-BB46-9D7F-827D2074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Calculate radiative, adiabatic gradients, and check Schwarzschild criterion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A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&lt;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If convection occurs, solve for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true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,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E  </a:t>
            </a:r>
            <a:b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as we did above</a:t>
            </a:r>
            <a:endParaRPr lang="en-US" altLang="en-US" b="1" i="1">
              <a:ea typeface="ＭＳ Ｐゴシック" panose="020B0600070205080204" pitchFamily="34" charset="-128"/>
              <a:cs typeface="Arial" panose="020B0604020202020204" pitchFamily="34" charset="0"/>
              <a:sym typeface="WP MathA" pitchFamily="2" charset="2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Revise </a:t>
            </a:r>
            <a:r>
              <a:rPr lang="en-US" altLang="en-US" b="1" i="1">
                <a:ea typeface="ＭＳ Ｐゴシック" panose="020B0600070205080204" pitchFamily="34" charset="-128"/>
              </a:rPr>
              <a:t>T(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τ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scale at next depth point with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true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and iterate upwards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Revert to radiative transfer if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A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&gt;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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 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  <a:sym typeface="WP MathA" pitchFamily="2" charset="2"/>
              </a:rPr>
              <a:t>R</a:t>
            </a:r>
            <a:endParaRPr lang="el-GR" altLang="en-US" b="1" i="1" baseline="-25000">
              <a:ea typeface="ＭＳ Ｐゴシック" panose="020B0600070205080204" pitchFamily="34" charset="-128"/>
              <a:cs typeface="Arial" panose="020B0604020202020204" pitchFamily="34" charset="0"/>
              <a:sym typeface="WP MathA" pitchFamily="2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E15D6C3-3908-B14C-BD71-E74B79B4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CCFC9E-7E05-4F48-91DD-780572454467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D43A74-9363-4E45-B944-03A7ACCB5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Solar Atmosphere: Granulation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8587D66-F09F-5A4A-B9F4-E47BD986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 eaLnBrk="1" hangingPunct="1"/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π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 F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conv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 i="1">
                <a:ea typeface="ＭＳ Ｐゴシック" panose="020B0600070205080204" pitchFamily="34" charset="-128"/>
              </a:rPr>
              <a:t>= 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 C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 v 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≈10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-7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g cm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-3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10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8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erg g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-1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K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-1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10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cm s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-1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100 K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= 10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8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erg cm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-2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s</a:t>
            </a:r>
            <a:r>
              <a:rPr lang="en-US" altLang="en-US" baseline="30000">
                <a:ea typeface="ＭＳ Ｐゴシック" panose="020B0600070205080204" pitchFamily="34" charset="-128"/>
                <a:cs typeface="Arial" panose="020B0604020202020204" pitchFamily="34" charset="0"/>
              </a:rPr>
              <a:t>-1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</a:rPr>
              <a:t>versus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10</a:t>
            </a:r>
            <a:r>
              <a:rPr lang="en-US" altLang="en-US" baseline="30000">
                <a:ea typeface="ＭＳ Ｐゴシック" panose="020B0600070205080204" pitchFamily="34" charset="-128"/>
              </a:rPr>
              <a:t>11</a:t>
            </a:r>
            <a:r>
              <a:rPr lang="en-US" altLang="en-US">
                <a:ea typeface="ＭＳ Ｐゴシック" panose="020B0600070205080204" pitchFamily="34" charset="-128"/>
              </a:rPr>
              <a:t> erg cm</a:t>
            </a:r>
            <a:r>
              <a:rPr lang="en-US" altLang="en-US" baseline="30000">
                <a:ea typeface="ＭＳ Ｐゴシック" panose="020B0600070205080204" pitchFamily="34" charset="-128"/>
              </a:rPr>
              <a:t>-2</a:t>
            </a:r>
            <a:r>
              <a:rPr lang="en-US" altLang="en-US">
                <a:ea typeface="ＭＳ Ｐゴシック" panose="020B0600070205080204" pitchFamily="34" charset="-128"/>
              </a:rPr>
              <a:t> s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>
                <a:ea typeface="ＭＳ Ｐゴシック" panose="020B0600070205080204" pitchFamily="34" charset="-128"/>
              </a:rPr>
              <a:t> for </a:t>
            </a:r>
            <a:r>
              <a:rPr lang="el-GR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π</a:t>
            </a:r>
            <a:r>
              <a:rPr lang="en-US" altLang="en-US" b="1" i="1">
                <a:ea typeface="ＭＳ Ｐゴシック" panose="020B0600070205080204" pitchFamily="34" charset="-128"/>
                <a:cs typeface="Arial" panose="020B0604020202020204" pitchFamily="34" charset="0"/>
              </a:rPr>
              <a:t> F</a:t>
            </a:r>
            <a:r>
              <a:rPr lang="en-US" altLang="en-US" b="1" i="1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rad</a:t>
            </a:r>
            <a:endParaRPr lang="el-GR" altLang="en-US" b="1" i="1" baseline="-250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Convection not too important in outer layers (only deeper)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C03A036B-3C42-5A4F-9F4E-D3F82536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25CC83-2D33-644B-879C-08B5F212CDE6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A08302F0-2A9B-EC45-A333-4BA0745BD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Schwarzschild Stability Criterion</a:t>
            </a:r>
          </a:p>
        </p:txBody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59E84FC7-859A-9545-BBE0-90289993D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an adiabatically expanding gas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Then density in bubble changes as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(assuming inner = outer pressure)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Unstable if 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CE4ED558-C95C-2849-954D-4DAD64DB0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2057400"/>
          <a:ext cx="1600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1404600" imgH="5270500" progId="Equation.COEE2">
                  <p:embed/>
                </p:oleObj>
              </mc:Choice>
              <mc:Fallback>
                <p:oleObj name="Equation" r:id="rId3" imgW="11404600" imgH="52705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16002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2B60D019-9732-7C4A-A663-F42B8B1919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5105400"/>
          <a:ext cx="16764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11696700" imgH="5270500" progId="Equation.COEE2">
                  <p:embed/>
                </p:oleObj>
              </mc:Choice>
              <mc:Fallback>
                <p:oleObj name="Equation" r:id="rId5" imgW="11696700" imgH="52705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16764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E3404D95-C69E-B945-8D8D-CD922D12D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692525"/>
          <a:ext cx="4800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42710100" imgH="11696700" progId="Equation.COEE2">
                  <p:embed/>
                </p:oleObj>
              </mc:Choice>
              <mc:Fallback>
                <p:oleObj name="Equation" r:id="rId7" imgW="42710100" imgH="116967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92525"/>
                        <a:ext cx="48006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7181D870-4430-7849-9CED-068F2D5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B0242-1E7E-414F-8CE2-B51BDA689EA4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C2071376-CBA1-124E-8EA5-0696E68FA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Schwarzschild Stability Criterion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8134E0CD-03A6-0846-ACE7-4DE0B7062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 changes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Criterion: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5821BFF3-9C65-A741-A09F-51F7CC247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447800"/>
          <a:ext cx="502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50609500" imgH="9067800" progId="Equation.COEE2">
                  <p:embed/>
                </p:oleObj>
              </mc:Choice>
              <mc:Fallback>
                <p:oleObj name="Equation" r:id="rId3" imgW="50609500" imgH="90678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47800"/>
                        <a:ext cx="5029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126044B3-6B78-964C-AB78-DE8AEAFD1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438400"/>
          <a:ext cx="3686175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46520100" imgH="50317400" progId="Equation.COEE2">
                  <p:embed/>
                </p:oleObj>
              </mc:Choice>
              <mc:Fallback>
                <p:oleObj name="Equation" r:id="rId5" imgW="46520100" imgH="503174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38400"/>
                        <a:ext cx="3686175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6">
            <a:extLst>
              <a:ext uri="{FF2B5EF4-FFF2-40B4-BE49-F238E27FC236}">
                <a16:creationId xmlns:a16="http://schemas.microsoft.com/office/drawing/2014/main" id="{4DE1751E-14B6-0D4A-AD68-220CCBDA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Taylor expand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Slide Number Placeholder 5">
            <a:extLst>
              <a:ext uri="{FF2B5EF4-FFF2-40B4-BE49-F238E27FC236}">
                <a16:creationId xmlns:a16="http://schemas.microsoft.com/office/drawing/2014/main" id="{627EDC8E-86F8-504B-96A7-ACEEC565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20E8C4-6064-404B-8A8F-E74FF55D141F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18440" name="Rectangle 2">
            <a:extLst>
              <a:ext uri="{FF2B5EF4-FFF2-40B4-BE49-F238E27FC236}">
                <a16:creationId xmlns:a16="http://schemas.microsoft.com/office/drawing/2014/main" id="{69CA60A5-53B0-E741-B318-B5D63AEE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Schwarzschild Stability Criterion</a:t>
            </a:r>
          </a:p>
        </p:txBody>
      </p:sp>
      <p:sp>
        <p:nvSpPr>
          <p:cNvPr id="18441" name="Rectangle 3">
            <a:extLst>
              <a:ext uri="{FF2B5EF4-FFF2-40B4-BE49-F238E27FC236}">
                <a16:creationId xmlns:a16="http://schemas.microsoft.com/office/drawing/2014/main" id="{CB47E0EE-62D7-B547-BD59-7B7256C3F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Ideal gas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Substitute for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ln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dr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in</a:t>
            </a:r>
            <a:r>
              <a:rPr lang="en-US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last expression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Result</a:t>
            </a: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Radiative gradient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Adiabatic gradient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Convective instability if </a:t>
            </a:r>
            <a:endParaRPr lang="el-GR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18EE76E1-D5B3-A349-9F75-50072ACFC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524000"/>
          <a:ext cx="4191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51790600" imgH="9944100" progId="Equation.COEE2">
                  <p:embed/>
                </p:oleObj>
              </mc:Choice>
              <mc:Fallback>
                <p:oleObj name="Equation" r:id="rId3" imgW="51790600" imgH="9944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41910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6">
            <a:extLst>
              <a:ext uri="{FF2B5EF4-FFF2-40B4-BE49-F238E27FC236}">
                <a16:creationId xmlns:a16="http://schemas.microsoft.com/office/drawing/2014/main" id="{F3E3ADB7-664E-9847-B65C-5EA8CFD1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676400"/>
            <a:ext cx="1465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Arial" panose="020B0604020202020204" pitchFamily="34" charset="0"/>
              </a:rPr>
              <a:t>(</a:t>
            </a:r>
            <a:r>
              <a:rPr lang="el-GR" altLang="en-US" sz="1800">
                <a:cs typeface="Arial" panose="020B0604020202020204" pitchFamily="34" charset="0"/>
              </a:rPr>
              <a:t>μ</a:t>
            </a:r>
            <a:r>
              <a:rPr lang="en-US" altLang="en-US" sz="1800">
                <a:cs typeface="Arial" panose="020B0604020202020204" pitchFamily="34" charset="0"/>
              </a:rPr>
              <a:t>=constant)</a:t>
            </a:r>
            <a:endParaRPr lang="el-GR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D0E89CCE-243F-464A-BC52-3DF17C41D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743200"/>
          <a:ext cx="50069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5" imgW="63195200" imgH="21069300" progId="Equation.COEE2">
                  <p:embed/>
                </p:oleObj>
              </mc:Choice>
              <mc:Fallback>
                <p:oleObj name="Equation" r:id="rId5" imgW="63195200" imgH="21069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50069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DE3D2790-992D-2549-806F-0283B978F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4343400"/>
          <a:ext cx="14605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7" imgW="18427700" imgH="9067800" progId="Equation.COEE2">
                  <p:embed/>
                </p:oleObj>
              </mc:Choice>
              <mc:Fallback>
                <p:oleObj name="Equation" r:id="rId7" imgW="18427700" imgH="90678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4605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CC017F8C-4D9B-A341-96B3-D23FE50A2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876800"/>
          <a:ext cx="1320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9" imgW="16675100" imgH="9944100" progId="Equation.COEE2">
                  <p:embed/>
                </p:oleObj>
              </mc:Choice>
              <mc:Fallback>
                <p:oleObj name="Equation" r:id="rId9" imgW="16675100" imgH="99441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876800"/>
                        <a:ext cx="13208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id="{DB7A2EA6-652D-244D-8F98-599BBE01E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638800"/>
          <a:ext cx="20939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1" imgW="13754100" imgH="4686300" progId="Equation.COEE2">
                  <p:embed/>
                </p:oleObj>
              </mc:Choice>
              <mc:Fallback>
                <p:oleObj name="Equation" r:id="rId11" imgW="13754100" imgH="4686300" progId="Equation.COEE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0939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12">
            <a:extLst>
              <a:ext uri="{FF2B5EF4-FFF2-40B4-BE49-F238E27FC236}">
                <a16:creationId xmlns:a16="http://schemas.microsoft.com/office/drawing/2014/main" id="{7C9706F3-4DBD-DE41-A741-E58E3357D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15000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30B5F6C1-8317-CD4D-9720-4D564890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D8E56D-EA8E-6542-BF41-F185A2D61E45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9FFA9675-5492-7148-A66F-3C214F0B1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Adiabatic Gradient</a:t>
            </a:r>
          </a:p>
        </p:txBody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7CBAFEE6-A276-E24B-BC7B-A7CCBAF1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Ideal Gas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Pure radiation pressure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Ionized H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Convection more probable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 H ionization zone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49B82057-A0C3-7E42-9DCC-C09F982D9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1676400"/>
          <a:ext cx="35052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30137100" imgH="4686300" progId="Equation.COEE2">
                  <p:embed/>
                </p:oleObj>
              </mc:Choice>
              <mc:Fallback>
                <p:oleObj name="Equation" r:id="rId3" imgW="30137100" imgH="4686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35052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9AB00188-C8A4-DE4B-998F-094C9588BB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352800"/>
          <a:ext cx="3810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32181800" imgH="4686300" progId="Equation.COEE2">
                  <p:embed/>
                </p:oleObj>
              </mc:Choice>
              <mc:Fallback>
                <p:oleObj name="Equation" r:id="rId5" imgW="32181800" imgH="4686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38100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A1480AD5-4C1D-DE41-B935-73E70B5C4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191000"/>
          <a:ext cx="3352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27203400" imgH="4686300" progId="Equation.COEE2">
                  <p:embed/>
                </p:oleObj>
              </mc:Choice>
              <mc:Fallback>
                <p:oleObj name="Equation" r:id="rId7" imgW="27203400" imgH="46863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3352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4C420A0E-1F71-E944-A041-EB413A64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78ABFB-59FF-0743-BFCE-0E72AB0B0087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B85E6765-895C-CD4E-8B4C-10E4DCB3B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Radiative Gradient</a:t>
            </a:r>
          </a:p>
        </p:txBody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4F0BC186-95B9-7F49-9AB4-23E9C9860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Diffusion approximation at depth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br>
              <a:rPr lang="en-US" altLang="en-US" sz="2800">
                <a:ea typeface="ＭＳ Ｐゴシック" panose="020B0600070205080204" pitchFamily="34" charset="-128"/>
              </a:rPr>
            </a:br>
            <a:br>
              <a:rPr lang="en-US" altLang="en-US" sz="2800">
                <a:ea typeface="ＭＳ Ｐゴシック" panose="020B0600070205080204" pitchFamily="34" charset="-128"/>
              </a:rPr>
            </a:b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Hydrostatic equilibrium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Radiative Gradient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Higher opacity </a:t>
            </a:r>
            <a:r>
              <a:rPr lang="en-US" altLang="en-US" sz="2800">
                <a:ea typeface="ＭＳ Ｐゴシック" panose="020B0600070205080204" pitchFamily="34" charset="-128"/>
                <a:cs typeface="Arial" panose="020B0604020202020204" pitchFamily="34" charset="0"/>
              </a:rPr>
              <a:t>→ higher radiative gradient → convection more probable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E98C63F4-FBA3-944B-8C76-A2AC62C833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057400"/>
          <a:ext cx="4648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76365100" imgH="21069300" progId="Equation.COEE2">
                  <p:embed/>
                </p:oleObj>
              </mc:Choice>
              <mc:Fallback>
                <p:oleObj name="Equation" r:id="rId3" imgW="76365100" imgH="210693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46482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2DEB309-4DD7-244B-AE7D-C228C12BF7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124200"/>
          <a:ext cx="1295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16967200" imgH="9067800" progId="Equation.COEE2">
                  <p:embed/>
                </p:oleObj>
              </mc:Choice>
              <mc:Fallback>
                <p:oleObj name="Equation" r:id="rId5" imgW="16967200" imgH="90678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24200"/>
                        <a:ext cx="1295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E81CE569-BE61-0047-AEB2-C7AF404AF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733800"/>
          <a:ext cx="35814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7" imgW="53543200" imgH="17551400" progId="Equation.COEE2">
                  <p:embed/>
                </p:oleObj>
              </mc:Choice>
              <mc:Fallback>
                <p:oleObj name="Equation" r:id="rId7" imgW="53543200" imgH="1755140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35814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AD98AD3C-93CC-7546-A641-E4405B50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B80098-CB7F-8241-88F7-569C7DACA4C4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9F410C3-7F35-3F4F-B2DD-531E4B553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Applications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82FECFB-C78F-A648-98B4-BCF284C40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 or no convection in OB stars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Convection zones established by F-types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Extend deeper later with later (cooler) stars (M-types fully convective)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859B11CF-05F2-3441-991C-0080DD76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8076D-4949-6A4F-AB34-469EE5CF4F0A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D53E461-9A2E-4D4B-8DC6-9322470A6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Mixing Length Theory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344360A-0F66-834A-B67F-EBC5D3330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much flux is carried by convection?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Imagine blob rising in atmosphere and depositing energy after traveling distance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b="1" i="1"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 = mixing length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Energy content of blob (erg cm</a:t>
            </a:r>
            <a:r>
              <a:rPr lang="en-US" altLang="en-US" baseline="30000">
                <a:ea typeface="ＭＳ Ｐゴシック" panose="020B0600070205080204" pitchFamily="34" charset="-128"/>
              </a:rPr>
              <a:t>-3</a:t>
            </a:r>
            <a:r>
              <a:rPr lang="en-US" altLang="en-US">
                <a:ea typeface="ＭＳ Ｐゴシック" panose="020B0600070205080204" pitchFamily="34" charset="-128"/>
              </a:rPr>
              <a:t>)=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p </a:t>
            </a: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=specific heat at constant pressure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l-GR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i="1"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= temperature difference between blob and surrounding medium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318</Words>
  <Application>Microsoft Macintosh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Symbol</vt:lpstr>
      <vt:lpstr>WP MathA</vt:lpstr>
      <vt:lpstr>Default Design</vt:lpstr>
      <vt:lpstr>CorelEquation 12 Equation</vt:lpstr>
      <vt:lpstr>Bitmap Image</vt:lpstr>
      <vt:lpstr>CorelEquation 11 Equation</vt:lpstr>
      <vt:lpstr>Flux Transport by Convection in Late-Type Stars  (Hubeny &amp; Mihalas 16.5) </vt:lpstr>
      <vt:lpstr>Schwarzschild Stability Criterion</vt:lpstr>
      <vt:lpstr>Schwarzschild Stability Criterion</vt:lpstr>
      <vt:lpstr>Schwarzschild Stability Criterion</vt:lpstr>
      <vt:lpstr>Schwarzschild Stability Criterion</vt:lpstr>
      <vt:lpstr>Adiabatic Gradient</vt:lpstr>
      <vt:lpstr>Radiative Gradient</vt:lpstr>
      <vt:lpstr>Applications</vt:lpstr>
      <vt:lpstr>Mixing Length Theory</vt:lpstr>
      <vt:lpstr>Gradients of Interest</vt:lpstr>
      <vt:lpstr>Convective Flux</vt:lpstr>
      <vt:lpstr>Summary of Solution</vt:lpstr>
      <vt:lpstr>Find Mean Velocity of Cells</vt:lpstr>
      <vt:lpstr>Balance Kinetic Energy with Frictional Losses</vt:lpstr>
      <vt:lpstr>Difference in Gradients</vt:lpstr>
      <vt:lpstr>Radiation Loss: Optically thin case</vt:lpstr>
      <vt:lpstr>Radiation Loss: Optically thick case</vt:lpstr>
      <vt:lpstr>General Efficiency Relation</vt:lpstr>
      <vt:lpstr>Are we there yet? Not quite …</vt:lpstr>
      <vt:lpstr>Fluxes from Diffusion Approx.</vt:lpstr>
      <vt:lpstr>Insert into Flux Conservation</vt:lpstr>
      <vt:lpstr>Solution</vt:lpstr>
      <vt:lpstr>Solution</vt:lpstr>
      <vt:lpstr>Method</vt:lpstr>
      <vt:lpstr>Method</vt:lpstr>
      <vt:lpstr>Solar Atmosphere: Granulation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Transport by Convection in Late-Type Stars (Mihalas 7.3) </dc:title>
  <dc:creator> gies</dc:creator>
  <cp:lastModifiedBy>Douglas Russell Gies</cp:lastModifiedBy>
  <cp:revision>55</cp:revision>
  <dcterms:created xsi:type="dcterms:W3CDTF">2017-02-14T21:38:44Z</dcterms:created>
  <dcterms:modified xsi:type="dcterms:W3CDTF">2019-02-20T21:52:30Z</dcterms:modified>
</cp:coreProperties>
</file>