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75" r:id="rId5"/>
    <p:sldId id="284" r:id="rId6"/>
    <p:sldId id="280" r:id="rId7"/>
    <p:sldId id="287" r:id="rId8"/>
    <p:sldId id="278" r:id="rId9"/>
    <p:sldId id="281" r:id="rId10"/>
    <p:sldId id="259" r:id="rId11"/>
    <p:sldId id="260" r:id="rId12"/>
    <p:sldId id="290" r:id="rId13"/>
    <p:sldId id="289" r:id="rId14"/>
    <p:sldId id="291" r:id="rId15"/>
    <p:sldId id="282" r:id="rId16"/>
    <p:sldId id="283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85" r:id="rId29"/>
    <p:sldId id="292" r:id="rId30"/>
    <p:sldId id="286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65"/>
  </p:normalViewPr>
  <p:slideViewPr>
    <p:cSldViewPr>
      <p:cViewPr varScale="1">
        <p:scale>
          <a:sx n="103" d="100"/>
          <a:sy n="103" d="100"/>
        </p:scale>
        <p:origin x="5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A745C6-3B91-1C49-8C36-46BAAD205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2C40D0-6608-4B42-9CDE-37A7A0800A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02312FA-14B3-924E-8D2D-F0B73C94AD75}" type="datetimeFigureOut">
              <a:rPr lang="en-US"/>
              <a:pPr>
                <a:defRPr/>
              </a:pPr>
              <a:t>1/16/19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1827B-B369-884E-8AE6-F51B15E33A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91710-993C-784E-BB85-5E3758566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1577731-FF30-FB44-80C6-576049883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CED97FC-9966-444C-A8CA-D4D24DD1C7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0D95539-D144-B446-9F73-A6241955D13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F0A449E-F11F-8F4D-ADB3-C8198D8259C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00CD002-78B8-0844-AECA-78568ABE27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CDDC0EA-ACF4-EA41-8F07-9CD40C6F4D5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181AE96-1A34-A546-8F18-D7D77D5DB7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3EB4C76-6191-004A-BBA6-6FD6FFFBE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E1949C-1731-FA43-A774-8724623C6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B6B17D-CE2B-A04B-A5E7-3CBE57B65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DF3C1-0004-3347-862F-92AF475C3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B0B7C-D5FA-4144-9633-94E8CF3068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28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BF360-471E-A643-8AF8-211EC4D483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E38AC-799F-BE4B-8B5B-DEAF80FA5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2A13F1-F91A-F748-86BB-E811D7E87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C8ED-DEAD-BB4F-AF2A-5765D58A54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58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2958F1-F5DC-5B45-925B-F6B6BC677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615247-6E30-AB4C-A944-7CA7974B1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64F102-8DEF-7A46-8554-EAE81DAFD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15CC5-5D5B-A042-B666-03D0FD5F43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07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EF79F5-8998-E94F-A7CF-D6AEAB2E81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E3EF91-6CC8-794D-806B-77155DAECC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2027D-2CFD-6A44-9135-CEB824EBC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2CAA4-F29A-6046-B706-D66F12E8A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C19EBB-A2EE-3E45-B2FA-5B503EAA7E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7BC6DC-18C8-8F4D-8B8F-A6A379821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4BAE8B-B76F-EE46-ADD4-2BBB8559D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DAC6C-4679-234C-B27F-566F2BE47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23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F1F91-7944-1F46-8FD8-2C7DEFE22C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FAB54B-BC1B-4E42-9B94-659DF7DAE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006B9-A33E-DF4A-ABE9-C1F4645A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FB23-9970-0D47-9FEE-ACC96AD2C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7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2E301E-A427-B445-B7C3-9CE405AC0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6CD655-0C15-D343-950F-D5D5B32A8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48E68B-ECF7-A549-97AC-30633AD617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10165-A019-CB4F-B517-1FAB1179B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46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4D3013-3616-CD48-A94E-776337664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282394-6A4B-6943-8E72-E44EF7276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9B40FF-6B9F-FE4F-B50F-BE81991F35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484F-DD87-2642-B3F2-EDA209703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91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9D2BD6-6423-FA4E-9A16-3BD0CEAC69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22B024-A692-D440-AA88-DB83B55C5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054364-D03B-2044-9D6A-C3D769E70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937DC-0AA0-1446-AF57-14CD26185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70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E28911-3196-374C-B4AD-8D9825500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A39C2-F19E-954E-AB12-5C414EE83C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C12D7-C3A2-6249-8DAF-59CC8CFE6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987A-EDF4-3649-BA7D-C7AA7240E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01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EFA05-9742-E649-B04D-FE91285C1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B21FE3-8720-A84B-AFF6-383B2E422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31FA4A-943F-6C45-A833-18D8D0403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6478A-618C-E543-9E17-97349229C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85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DADDD2-1C98-7047-B087-AD45244BA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0F7237-4F5A-2649-8A11-D7689E0E2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F33706-4C42-5442-AF18-7D5B903A6A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4A7F05-AE1E-FB46-9758-1D8865054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A17CF1A-20B7-7F48-A811-3AAA022CE7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F4762BB-F02C-0249-8AEB-C2D246C04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nedwww.ipac.caltech.edu/level5/Gray/frames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imbad.u-strasbg.fr/simbad/sim-fi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vizier.u-strasbg.fr/viz-bin/VizieR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://www.springer.com/us/book/978331961196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Number Placeholder 5">
            <a:extLst>
              <a:ext uri="{FF2B5EF4-FFF2-40B4-BE49-F238E27FC236}">
                <a16:creationId xmlns:a16="http://schemas.microsoft.com/office/drawing/2014/main" id="{F7FC5794-0529-854D-8EC8-67FDEEC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095A71-8BB1-E243-ABBE-B82AC5C1D24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0FEB0CAB-0175-CD48-AA03-9F6BE6F6A0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Stellar Properties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F373C4E-8EF8-244D-83B0-E0738761E9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Basic Data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Mass and Radius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Spectral Classification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Photometric Systems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5">
            <a:extLst>
              <a:ext uri="{FF2B5EF4-FFF2-40B4-BE49-F238E27FC236}">
                <a16:creationId xmlns:a16="http://schemas.microsoft.com/office/drawing/2014/main" id="{32FCC537-45D0-F241-BBAD-9C396E0F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380605-F2A7-5941-9E6E-6659DFF4236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2DCE82A-BB1B-D848-987F-2565041F3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Spectral Properties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4517F37-4DAE-E942-8FA2-9E79AAF1F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Ideally we want flux calibrated, wavelength calibrated, high S/N, and high resolution spectrum covering the entire electromagnetic spectrum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Reality is different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can we characterize spectral properties in a simple way?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>
            <a:extLst>
              <a:ext uri="{FF2B5EF4-FFF2-40B4-BE49-F238E27FC236}">
                <a16:creationId xmlns:a16="http://schemas.microsoft.com/office/drawing/2014/main" id="{8B256F1C-DD68-E24C-96D8-99A109D8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6FF655-8172-374C-8EE6-FD6A3EE782E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3500332-DBB2-8444-973B-EDD8DCA40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Spectral Classification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CCC852B-189B-E141-A70E-EBA2ACAC1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the patterns of absorption lines to assign stellar spectrum to a specific spectral type and luminosity class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Empirical system based upon uniform set of (blue) spectra with same resolution 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Begun at Harvard as part of Henry Draper Memorial program of photographic spectroscopy by Annie Jump Cannon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(first published in 1901: OBAFGKM)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2A6FE03A-285A-3F44-B0A3-0899AE90E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793E22CF-D20F-D545-9C7A-7ABE6CF02E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B8B9B1B9-FE95-6F42-812C-F593A7F6F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13011B-F459-854E-A92C-991946115F55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1C08677B-F302-C54A-B7F4-9CF76B55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>
            <a:extLst>
              <a:ext uri="{FF2B5EF4-FFF2-40B4-BE49-F238E27FC236}">
                <a16:creationId xmlns:a16="http://schemas.microsoft.com/office/drawing/2014/main" id="{838256E9-1F81-CF4D-8C7E-0D609B37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4CDC87-51B4-034F-A34D-CDCD0084C8B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D35A8FB-FEDD-2D41-B9E1-8A5C6FECF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Spectral Classification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A7EFE0D-9D7C-6948-9143-3A32553A6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3733800" cy="4364038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Built upon comparisons with standard stars defined in the Morgan-Keenan (MK) system (MK boxes like integers)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Spectral type </a:t>
            </a:r>
            <a:br>
              <a:rPr lang="en-US" altLang="en-US" sz="24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(letter and number)</a:t>
            </a:r>
            <a:br>
              <a:rPr lang="en-US" altLang="en-US" sz="24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plus luminosity class</a:t>
            </a:r>
            <a:br>
              <a:rPr lang="en-US" altLang="en-US" sz="24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(Roman numeral)</a:t>
            </a: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4A2B01A1-FB35-2441-9D8E-BBE455B4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57338"/>
            <a:ext cx="53721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5">
            <a:extLst>
              <a:ext uri="{FF2B5EF4-FFF2-40B4-BE49-F238E27FC236}">
                <a16:creationId xmlns:a16="http://schemas.microsoft.com/office/drawing/2014/main" id="{BB14EDD5-8BCA-3145-B603-66DD065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D35646-2BB1-9F41-B480-4C548125F94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339329F-E622-AE4E-93BE-C09764C7C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Spectral Classification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FFDA00D-C221-D54F-A7C8-7505C0DF3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7200" cy="1778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Largest sample of MK classifications by Nancy Houk (Univ. Michigan) (5 volumes)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See handout for her classification notes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3903B6FD-0BD8-C24E-A05E-899B67C4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20528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3">
            <a:extLst>
              <a:ext uri="{FF2B5EF4-FFF2-40B4-BE49-F238E27FC236}">
                <a16:creationId xmlns:a16="http://schemas.microsoft.com/office/drawing/2014/main" id="{89205FE5-A31F-6848-81A4-09DCBE5A5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657600"/>
            <a:ext cx="32766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This photo shows Nancy Houk with Mike Castelaz from the Astronomical Photographic Data Archive (APDA) in 2004 when her collection was loaded on a vehicle for transfer to APDA at Pisgah Astronomical Research Institute, Rosman, NC.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8C81DAED-D0AD-A940-AFC5-7DC2D127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E79ADA-4273-0C4B-88E2-98246B25820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pic>
        <p:nvPicPr>
          <p:cNvPr id="26626" name="Picture 4">
            <a:extLst>
              <a:ext uri="{FF2B5EF4-FFF2-40B4-BE49-F238E27FC236}">
                <a16:creationId xmlns:a16="http://schemas.microsoft.com/office/drawing/2014/main" id="{2E5A222B-706B-4C41-842C-8E64143B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23850"/>
            <a:ext cx="46101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>
            <a:extLst>
              <a:ext uri="{FF2B5EF4-FFF2-40B4-BE49-F238E27FC236}">
                <a16:creationId xmlns:a16="http://schemas.microsoft.com/office/drawing/2014/main" id="{CA8E1678-22B3-9543-94B9-76CD6459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B403FA-5D02-4541-9EFA-79B9C30AC7E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pic>
        <p:nvPicPr>
          <p:cNvPr id="27650" name="Picture 4">
            <a:extLst>
              <a:ext uri="{FF2B5EF4-FFF2-40B4-BE49-F238E27FC236}">
                <a16:creationId xmlns:a16="http://schemas.microsoft.com/office/drawing/2014/main" id="{9F565E48-1081-644C-95FC-5E71181F9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0637838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5">
            <a:extLst>
              <a:ext uri="{FF2B5EF4-FFF2-40B4-BE49-F238E27FC236}">
                <a16:creationId xmlns:a16="http://schemas.microsoft.com/office/drawing/2014/main" id="{85214BB4-98F0-ED4B-A42A-6C98BB54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A33C64-EB2D-AE40-B4C3-5F34C5EBC22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8E85C0D-4E6A-9B4E-ACB1-C5F434DA9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Spectral Class related to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Effective Temperature</a:t>
            </a:r>
          </a:p>
        </p:txBody>
      </p:sp>
      <p:pic>
        <p:nvPicPr>
          <p:cNvPr id="28675" name="Picture 5" descr="spec_lines">
            <a:extLst>
              <a:ext uri="{FF2B5EF4-FFF2-40B4-BE49-F238E27FC236}">
                <a16:creationId xmlns:a16="http://schemas.microsoft.com/office/drawing/2014/main" id="{2A8155B9-A7CD-954E-820F-196DFD7A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820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>
            <a:extLst>
              <a:ext uri="{FF2B5EF4-FFF2-40B4-BE49-F238E27FC236}">
                <a16:creationId xmlns:a16="http://schemas.microsoft.com/office/drawing/2014/main" id="{008D0E30-1162-5E4D-8995-47BF4205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CFAAE5-7BB6-FB43-8CDD-CABF2D9A713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E0DB5BB-1DB7-014F-B36E-A624A3CC0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Richard Gray’s Spectral Atlas: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spectral type and luminosity class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4B82249-D455-9649-BE6D-B23619D5D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  <a:hlinkClick r:id="rId2"/>
              </a:rPr>
              <a:t>http://nedwww.ipac.caltech.edu/level5/Gray/frames.html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Ia-O  </a:t>
            </a:r>
            <a:r>
              <a:rPr lang="en-US" altLang="en-US">
                <a:ea typeface="ＭＳ Ｐゴシック" panose="020B0600070205080204" pitchFamily="34" charset="-128"/>
              </a:rPr>
              <a:t>extremely luminous supergiants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Ia  </a:t>
            </a:r>
            <a:r>
              <a:rPr lang="en-US" altLang="en-US">
                <a:ea typeface="ＭＳ Ｐゴシック" panose="020B0600070205080204" pitchFamily="34" charset="-128"/>
              </a:rPr>
              <a:t>luminous supergiants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Ib  </a:t>
            </a:r>
            <a:r>
              <a:rPr lang="en-US" altLang="en-US">
                <a:ea typeface="ＭＳ Ｐゴシック" panose="020B0600070205080204" pitchFamily="34" charset="-128"/>
              </a:rPr>
              <a:t>less luminous supergiants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II  </a:t>
            </a:r>
            <a:r>
              <a:rPr lang="en-US" altLang="en-US">
                <a:ea typeface="ＭＳ Ｐゴシック" panose="020B0600070205080204" pitchFamily="34" charset="-128"/>
              </a:rPr>
              <a:t>bright giants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III  </a:t>
            </a:r>
            <a:r>
              <a:rPr lang="en-US" altLang="en-US">
                <a:ea typeface="ＭＳ Ｐゴシック" panose="020B0600070205080204" pitchFamily="34" charset="-128"/>
              </a:rPr>
              <a:t>normal giants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IV  </a:t>
            </a:r>
            <a:r>
              <a:rPr lang="en-US" altLang="en-US">
                <a:ea typeface="ＭＳ Ｐゴシック" panose="020B0600070205080204" pitchFamily="34" charset="-128"/>
              </a:rPr>
              <a:t>subgiants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V  </a:t>
            </a:r>
            <a:r>
              <a:rPr lang="en-US" altLang="en-US">
                <a:ea typeface="ＭＳ Ｐゴシック" panose="020B0600070205080204" pitchFamily="34" charset="-128"/>
              </a:rPr>
              <a:t>main sequence dwarf stars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VI, or sd  </a:t>
            </a:r>
            <a:r>
              <a:rPr lang="en-US" altLang="en-US">
                <a:ea typeface="ＭＳ Ｐゴシック" panose="020B0600070205080204" pitchFamily="34" charset="-128"/>
              </a:rPr>
              <a:t>subdwarfs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D  </a:t>
            </a:r>
            <a:r>
              <a:rPr lang="en-US" altLang="en-US">
                <a:ea typeface="ＭＳ Ｐゴシック" panose="020B0600070205080204" pitchFamily="34" charset="-128"/>
              </a:rPr>
              <a:t>white dwarfs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3">
            <a:extLst>
              <a:ext uri="{FF2B5EF4-FFF2-40B4-BE49-F238E27FC236}">
                <a16:creationId xmlns:a16="http://schemas.microsoft.com/office/drawing/2014/main" id="{1EA7A389-1951-3247-9662-4CFF70A1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8A372C-63CA-684C-9F82-C1E3C112318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pic>
        <p:nvPicPr>
          <p:cNvPr id="30722" name="Picture 4" descr="grayob">
            <a:extLst>
              <a:ext uri="{FF2B5EF4-FFF2-40B4-BE49-F238E27FC236}">
                <a16:creationId xmlns:a16="http://schemas.microsoft.com/office/drawing/2014/main" id="{5C3B21A7-46BA-E941-B6FC-E8D69E8D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90588"/>
            <a:ext cx="74771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>
            <a:extLst>
              <a:ext uri="{FF2B5EF4-FFF2-40B4-BE49-F238E27FC236}">
                <a16:creationId xmlns:a16="http://schemas.microsoft.com/office/drawing/2014/main" id="{ACD791E6-AE06-E94D-984A-A8DF2D95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984580-26E5-514A-BDBF-945D095D1A4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CB37A3A-8573-AF48-9C3D-71AD54817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Simbad database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0636A38-367F-9D41-943F-AF153C9B1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  <a:hlinkClick r:id="rId2"/>
              </a:rPr>
              <a:t>http://simbad.u-strasbg.fr/simbad/sim-fid</a:t>
            </a: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Search by name or coordinate to get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all names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coordinates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proper motion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parallax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magnitudes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spectral type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radial velocity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references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3">
            <a:extLst>
              <a:ext uri="{FF2B5EF4-FFF2-40B4-BE49-F238E27FC236}">
                <a16:creationId xmlns:a16="http://schemas.microsoft.com/office/drawing/2014/main" id="{92F71B11-C174-BA4B-BB70-F7FAE83D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E8A2F2-80C4-A041-8E72-74674D6EDAD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pic>
        <p:nvPicPr>
          <p:cNvPr id="31746" name="Picture 4" descr="graygk">
            <a:extLst>
              <a:ext uri="{FF2B5EF4-FFF2-40B4-BE49-F238E27FC236}">
                <a16:creationId xmlns:a16="http://schemas.microsoft.com/office/drawing/2014/main" id="{C7D078C6-E0A1-7B4A-AE7B-C5F78ED2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85825"/>
            <a:ext cx="736282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3">
            <a:extLst>
              <a:ext uri="{FF2B5EF4-FFF2-40B4-BE49-F238E27FC236}">
                <a16:creationId xmlns:a16="http://schemas.microsoft.com/office/drawing/2014/main" id="{32D5F8E9-E357-1647-9A02-7E5097FE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B6BD56-B17B-A344-B270-834FE0F8222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  <p:pic>
        <p:nvPicPr>
          <p:cNvPr id="32770" name="Picture 4" descr="graym">
            <a:extLst>
              <a:ext uri="{FF2B5EF4-FFF2-40B4-BE49-F238E27FC236}">
                <a16:creationId xmlns:a16="http://schemas.microsoft.com/office/drawing/2014/main" id="{239CF63E-FA6F-684B-8385-18A356F9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895350"/>
            <a:ext cx="74104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3">
            <a:extLst>
              <a:ext uri="{FF2B5EF4-FFF2-40B4-BE49-F238E27FC236}">
                <a16:creationId xmlns:a16="http://schemas.microsoft.com/office/drawing/2014/main" id="{A65F1757-D841-7040-8FD5-6DB6AE6B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42FFCB-762C-FE4F-A891-CEBBEBE53E0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33794" name="Picture 4" descr="graya_lum">
            <a:extLst>
              <a:ext uri="{FF2B5EF4-FFF2-40B4-BE49-F238E27FC236}">
                <a16:creationId xmlns:a16="http://schemas.microsoft.com/office/drawing/2014/main" id="{E35BA689-F635-5B4C-924F-587F7C44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904875"/>
            <a:ext cx="73628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5">
            <a:extLst>
              <a:ext uri="{FF2B5EF4-FFF2-40B4-BE49-F238E27FC236}">
                <a16:creationId xmlns:a16="http://schemas.microsoft.com/office/drawing/2014/main" id="{F1355B7A-D865-6142-BD1D-2E06E8A7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BA0409-24C8-AB46-BC79-C9E80BAA321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6A53DF8-698B-AE46-AFD2-3D497ACF8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Magnitudes and Colors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99B6B4D-F235-D44D-9F8A-19D09DD33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Poor man’s spectroscopy: bin all the light across wavelength bands defined by standard filters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Advantages: relatively easy and good for fainter targets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Disadvantages: need good conditions (“photometric”) for reliable measurements that can be transformed to standard systems (but little or no spectral line data)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5">
            <a:extLst>
              <a:ext uri="{FF2B5EF4-FFF2-40B4-BE49-F238E27FC236}">
                <a16:creationId xmlns:a16="http://schemas.microsoft.com/office/drawing/2014/main" id="{4FF3DC45-8233-4F49-BD49-431573C0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2407E5-8EF9-8D42-8748-5C621A09DE7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C0D3977-8343-214B-8186-F56FF52EF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Magnitude Relations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043F60E-7521-2B4F-A9EB-8D84BE4E4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Magnitude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Mag. Difference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Absolute Mag. 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Bolometric Mag.</a:t>
            </a:r>
          </a:p>
        </p:txBody>
      </p:sp>
      <p:graphicFrame>
        <p:nvGraphicFramePr>
          <p:cNvPr id="35844" name="Object 2">
            <a:extLst>
              <a:ext uri="{FF2B5EF4-FFF2-40B4-BE49-F238E27FC236}">
                <a16:creationId xmlns:a16="http://schemas.microsoft.com/office/drawing/2014/main" id="{418961F4-D170-CE4C-B1B0-F124709D84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8325" y="1447800"/>
          <a:ext cx="54419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Equation" r:id="rId3" imgW="50609500" imgH="7607300" progId="Equation.COEE2">
                  <p:embed/>
                </p:oleObj>
              </mc:Choice>
              <mc:Fallback>
                <p:oleObj name="Equation" r:id="rId3" imgW="50609500" imgH="7607300" progId="Equation.COEE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1447800"/>
                        <a:ext cx="54419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3">
            <a:extLst>
              <a:ext uri="{FF2B5EF4-FFF2-40B4-BE49-F238E27FC236}">
                <a16:creationId xmlns:a16="http://schemas.microsoft.com/office/drawing/2014/main" id="{9B065FCA-CEFD-C140-B3B0-CB30CFEB6A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667000"/>
          <a:ext cx="44831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Equation" r:id="rId5" imgW="38620700" imgH="6146800" progId="Equation.COEE2">
                  <p:embed/>
                </p:oleObj>
              </mc:Choice>
              <mc:Fallback>
                <p:oleObj name="Equation" r:id="rId5" imgW="38620700" imgH="6146800" progId="Equation.COEE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667000"/>
                        <a:ext cx="44831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4">
            <a:extLst>
              <a:ext uri="{FF2B5EF4-FFF2-40B4-BE49-F238E27FC236}">
                <a16:creationId xmlns:a16="http://schemas.microsoft.com/office/drawing/2014/main" id="{6E79915F-3939-F442-A2AA-832861941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3886200"/>
          <a:ext cx="395287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0" name="Equation" r:id="rId7" imgW="34518600" imgH="9944100" progId="Equation.COEE2">
                  <p:embed/>
                </p:oleObj>
              </mc:Choice>
              <mc:Fallback>
                <p:oleObj name="Equation" r:id="rId7" imgW="34518600" imgH="9944100" progId="Equation.COEE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886200"/>
                        <a:ext cx="3952875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5">
            <a:extLst>
              <a:ext uri="{FF2B5EF4-FFF2-40B4-BE49-F238E27FC236}">
                <a16:creationId xmlns:a16="http://schemas.microsoft.com/office/drawing/2014/main" id="{73D4DC90-8D44-684E-BDEF-03D81DCE91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5225" y="5121275"/>
          <a:ext cx="4935538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Equation" r:id="rId9" imgW="47688500" imgH="11404600" progId="Equation.COEE2">
                  <p:embed/>
                </p:oleObj>
              </mc:Choice>
              <mc:Fallback>
                <p:oleObj name="Equation" r:id="rId9" imgW="47688500" imgH="11404600" progId="Equation.COEE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225" y="5121275"/>
                        <a:ext cx="4935538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5">
            <a:extLst>
              <a:ext uri="{FF2B5EF4-FFF2-40B4-BE49-F238E27FC236}">
                <a16:creationId xmlns:a16="http://schemas.microsoft.com/office/drawing/2014/main" id="{A7B8C7B2-9D53-5C49-9528-7548CF5F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1B3489-F7B5-AB4A-A590-D4C1EE92F69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DB63EFC-FE3D-FE47-8E2A-02F4D794B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Magnitude Scales and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Photometric Systems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DC02CB4-8997-374C-8669-5A1109144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Bessell (2005, ARA&amp;A, 43, 293)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Casagrande &amp; VandenBerg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(2014, MNRAS, 444, 392)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Consider color sensitivity of detector (eye, photographic plate, phototube, CCD, etc.)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with set of standard filters (usually designed with some express purpose to measure a specific feature in the spectral energy distribution)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5">
            <a:extLst>
              <a:ext uri="{FF2B5EF4-FFF2-40B4-BE49-F238E27FC236}">
                <a16:creationId xmlns:a16="http://schemas.microsoft.com/office/drawing/2014/main" id="{31DB53C0-6F31-C94A-8DA9-B947870B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EB105F-B6AD-DB48-9BDB-6DA43E65299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78756BB-015C-E14A-88F1-0B403E506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Johnson-Cousins System</a:t>
            </a:r>
          </a:p>
        </p:txBody>
      </p:sp>
      <p:pic>
        <p:nvPicPr>
          <p:cNvPr id="37891" name="Picture 4" descr="johnson">
            <a:extLst>
              <a:ext uri="{FF2B5EF4-FFF2-40B4-BE49-F238E27FC236}">
                <a16:creationId xmlns:a16="http://schemas.microsoft.com/office/drawing/2014/main" id="{0EE7004D-A83D-C945-BE17-AFB09FCB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2484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5">
            <a:extLst>
              <a:ext uri="{FF2B5EF4-FFF2-40B4-BE49-F238E27FC236}">
                <a16:creationId xmlns:a16="http://schemas.microsoft.com/office/drawing/2014/main" id="{467D269F-D7B9-374D-84D3-A2F30118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B7EDF3-B646-B04C-9909-B64F92585A8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7867EDF-E9F9-094B-B2A1-972673EAD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Other Systems: Trade off between 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spectral resolution and sensitivity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183EF06-3F12-DC4F-A58D-C96EA2841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Geneva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Stromgren intermediate band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Photographic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HST WFPC2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Hipparcos/Tycho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Sloan Digital Sky Survey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2MASS near-IR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GAIA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>
            <a:extLst>
              <a:ext uri="{FF2B5EF4-FFF2-40B4-BE49-F238E27FC236}">
                <a16:creationId xmlns:a16="http://schemas.microsoft.com/office/drawing/2014/main" id="{DB5CCCB2-3388-7842-B7D2-C5C726A1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3181FD-1545-8C43-9C63-24A9E4EB422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/>
          </a:p>
        </p:txBody>
      </p:sp>
      <p:pic>
        <p:nvPicPr>
          <p:cNvPr id="39938" name="Picture 4">
            <a:extLst>
              <a:ext uri="{FF2B5EF4-FFF2-40B4-BE49-F238E27FC236}">
                <a16:creationId xmlns:a16="http://schemas.microsoft.com/office/drawing/2014/main" id="{07946DE9-80BF-3B45-9C1F-555CCA679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57175"/>
            <a:ext cx="7748587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1">
            <a:extLst>
              <a:ext uri="{FF2B5EF4-FFF2-40B4-BE49-F238E27FC236}">
                <a16:creationId xmlns:a16="http://schemas.microsoft.com/office/drawing/2014/main" id="{A6542F2E-EEFB-7543-BF81-B802696E2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4D0C60-DC74-CD49-8AA8-368D4B8607C3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8BF08B60-73CF-3B43-A16C-88A7B9DE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68413"/>
            <a:ext cx="6810375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3">
            <a:extLst>
              <a:ext uri="{FF2B5EF4-FFF2-40B4-BE49-F238E27FC236}">
                <a16:creationId xmlns:a16="http://schemas.microsoft.com/office/drawing/2014/main" id="{89D65381-8BAE-F841-AF44-B56644EFF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34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/>
              <a:t>GAIA Filters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>
            <a:extLst>
              <a:ext uri="{FF2B5EF4-FFF2-40B4-BE49-F238E27FC236}">
                <a16:creationId xmlns:a16="http://schemas.microsoft.com/office/drawing/2014/main" id="{466519EB-DC58-4E4A-9478-12F86E16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BFFBE-649E-6D42-9531-C7B8475A308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5AB9353D-DC2D-9C4B-A7DA-6AA342B99A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Vizier catalogue search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163162-D1E8-CA4A-ADE3-87092BEB7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http://vizier.u-strasbg.fr/viz-bin/VizieR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Useful if you know catalogue number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example: </a:t>
            </a:r>
            <a:r>
              <a:rPr lang="en-US" altLang="en-US" i="1">
                <a:ea typeface="ＭＳ Ｐゴシック" panose="020B0600070205080204" pitchFamily="34" charset="-128"/>
              </a:rPr>
              <a:t>GAIA DR2 </a:t>
            </a:r>
            <a:r>
              <a:rPr lang="en-US" altLang="en-US">
                <a:ea typeface="ＭＳ Ｐゴシック" panose="020B0600070205080204" pitchFamily="34" charset="-128"/>
              </a:rPr>
              <a:t>= I/345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also do comprehensive search on identifier (may be more than you want!)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“</a:t>
            </a:r>
            <a:r>
              <a:rPr lang="en-US" altLang="en-US" sz="2800" b="1">
                <a:ea typeface="ＭＳ Ｐゴシック" panose="020B0600070205080204" pitchFamily="34" charset="-128"/>
              </a:rPr>
              <a:t>Search by Position across 19591 tables”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1">
            <a:extLst>
              <a:ext uri="{FF2B5EF4-FFF2-40B4-BE49-F238E27FC236}">
                <a16:creationId xmlns:a16="http://schemas.microsoft.com/office/drawing/2014/main" id="{B28B30FC-C3EB-F841-BF35-BA09257B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0998E7-B18E-9245-BF28-E7BD3F48C3D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25F5DC5F-91F8-5F46-BE8E-AFA0A5146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74638"/>
            <a:ext cx="7927975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>
            <a:extLst>
              <a:ext uri="{FF2B5EF4-FFF2-40B4-BE49-F238E27FC236}">
                <a16:creationId xmlns:a16="http://schemas.microsoft.com/office/drawing/2014/main" id="{7D8CD0D6-6CE5-A445-A318-00F600A3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A47AD3-4ECF-4345-9F5B-B8F2AFC5C4E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9CEC586-48D3-814E-9692-99128AAD6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Stellar Masses and Radii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3AD46D-3A10-3F40-B2A7-625E5B36D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Eclipsing binaries are the fundamental source but 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Interferometry (CHARA Array) can yield: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ang. diameter + parallax </a:t>
            </a: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→ radius</a:t>
            </a:r>
            <a:b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wide binary angular orbit + radial velocity curve → masses (and distance)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Compendium of binary data by </a:t>
            </a:r>
            <a:b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Torres, Andersen, &amp; Gimenez </a:t>
            </a:r>
            <a:b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en-US">
                <a:ea typeface="ＭＳ Ｐゴシック" panose="020B0600070205080204" pitchFamily="34" charset="-128"/>
              </a:rPr>
              <a:t>2010, A&amp;ARv, 18, 67</a:t>
            </a: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16FEA0CA-1620-7247-91DE-06FE47D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4BF068-22CE-E24C-AC99-8F24A6379FC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18434" name="Picture 6">
            <a:extLst>
              <a:ext uri="{FF2B5EF4-FFF2-40B4-BE49-F238E27FC236}">
                <a16:creationId xmlns:a16="http://schemas.microsoft.com/office/drawing/2014/main" id="{E5F335D2-5F41-884B-93C2-C02303D56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7850"/>
            <a:ext cx="84963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A1F7974C-FFE1-0C49-9983-129C47D8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665CE8-E532-B447-8B64-5780035C4ED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E974858B-FB92-914E-B62B-E50732C7F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96900"/>
            <a:ext cx="82550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12D24E8-46A2-7143-BA11-E3EA818C0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CHARA Version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DD5F367E-1AC1-F64F-89F9-1F33D0BD65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6238" y="4892675"/>
            <a:ext cx="8158162" cy="1828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800">
                <a:ea typeface="ＭＳ Ｐゴシック" panose="020B0600070205080204" pitchFamily="34" charset="-128"/>
              </a:rPr>
              <a:t>Empirical Hertzsprung-Russell Diagram showing ~290 stars with sizes measured with long-baseline optical/infrared interferometry (from </a:t>
            </a:r>
            <a:r>
              <a:rPr lang="en-US" altLang="en-US" sz="1800">
                <a:ea typeface="ＭＳ Ｐゴシック" panose="020B0600070205080204" pitchFamily="34" charset="-128"/>
                <a:hlinkClick r:id="rId2"/>
              </a:rPr>
              <a:t>von Braun &amp; Boyajian 2017, in Extrasolar Planets and Their Host Stars, Springer</a:t>
            </a:r>
            <a:r>
              <a:rPr lang="en-US" altLang="en-US" sz="1800">
                <a:ea typeface="ＭＳ Ｐゴシック" panose="020B0600070205080204" pitchFamily="34" charset="-128"/>
              </a:rPr>
              <a:t>).  All of the stars have stellar radii with random uncertainties smaller than 5%, stellar radii &lt; 100 Rsun, and distances up to 150 pc. The size of the plotting symbols corresponds to the logarithm of the stellar radius.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3FD600FA-4EEC-FB4C-82BE-D490A5CB3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74B844-87C7-9740-AFAB-8D3395D235F4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D7FB92A6-E85B-1547-BD27-61E14C9B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42975"/>
            <a:ext cx="4840288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93F10-9D42-0449-AE72-72BD5627E9D4}"/>
              </a:ext>
            </a:extLst>
          </p:cNvPr>
          <p:cNvSpPr txBox="1"/>
          <p:nvPr/>
        </p:nvSpPr>
        <p:spPr>
          <a:xfrm rot="16200000">
            <a:off x="385763" y="2720975"/>
            <a:ext cx="1035050" cy="32385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>
            <a:spAutoFit/>
          </a:bodyPr>
          <a:lstStyle/>
          <a:p>
            <a:pPr ea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Liberation Sans" pitchFamily="34"/>
                <a:ea typeface="WenQuanYi Zen Hei Sharp" pitchFamily="2"/>
                <a:cs typeface="Lohit Devanagari" pitchFamily="2"/>
              </a:rPr>
              <a:t>log L (L</a:t>
            </a:r>
            <a:r>
              <a:rPr lang="en-GB" sz="1600" baseline="-10000" dirty="0"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⊙</a:t>
            </a:r>
            <a:r>
              <a:rPr lang="en-US" sz="1600" dirty="0">
                <a:solidFill>
                  <a:srgbClr val="000000"/>
                </a:solidFill>
                <a:latin typeface="Liberation Sans" pitchFamily="34"/>
                <a:ea typeface="WenQuanYi Zen Hei Sharp" pitchFamily="2"/>
                <a:cs typeface="Lohit Devanagari" pitchFamily="2"/>
              </a:rPr>
              <a:t>)</a:t>
            </a:r>
          </a:p>
        </p:txBody>
      </p:sp>
      <p:sp>
        <p:nvSpPr>
          <p:cNvPr id="43014" name="TextBox 6">
            <a:extLst>
              <a:ext uri="{FF2B5EF4-FFF2-40B4-BE49-F238E27FC236}">
                <a16:creationId xmlns:a16="http://schemas.microsoft.com/office/drawing/2014/main" id="{CBEA6860-3FDA-2945-A21C-F4457713D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5240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Ang. Size + distance gives </a:t>
            </a:r>
            <a:r>
              <a:rPr lang="en-US" altLang="en-US" i="1"/>
              <a:t>R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Ang. Size and SED gives </a:t>
            </a:r>
            <a:r>
              <a:rPr lang="en-US" altLang="en-US" i="1"/>
              <a:t>T</a:t>
            </a:r>
            <a:r>
              <a:rPr lang="en-US" altLang="en-US" baseline="-25000"/>
              <a:t>eff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i="1"/>
              <a:t>L</a:t>
            </a:r>
            <a:r>
              <a:rPr lang="en-US" altLang="en-US"/>
              <a:t> from </a:t>
            </a:r>
            <a:r>
              <a:rPr lang="en-US" altLang="en-US" i="1"/>
              <a:t>T</a:t>
            </a:r>
            <a:r>
              <a:rPr lang="en-US" altLang="en-US" baseline="-25000"/>
              <a:t>eff</a:t>
            </a:r>
            <a:r>
              <a:rPr lang="en-US" altLang="en-US"/>
              <a:t> and </a:t>
            </a:r>
            <a:r>
              <a:rPr lang="en-US" altLang="en-US" i="1"/>
              <a:t>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16EC28E1-B61F-6843-8A0B-8B7057AF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4C3423-E5C7-5F47-8420-DD72F6AB33F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pic>
        <p:nvPicPr>
          <p:cNvPr id="20482" name="Picture 3">
            <a:extLst>
              <a:ext uri="{FF2B5EF4-FFF2-40B4-BE49-F238E27FC236}">
                <a16:creationId xmlns:a16="http://schemas.microsoft.com/office/drawing/2014/main" id="{8715C614-EDCA-5440-B802-7D1B6C9E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7375525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>
            <a:extLst>
              <a:ext uri="{FF2B5EF4-FFF2-40B4-BE49-F238E27FC236}">
                <a16:creationId xmlns:a16="http://schemas.microsoft.com/office/drawing/2014/main" id="{431DAFE6-3BDA-8647-999A-75F22D37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8D4B70-1C08-DD4F-A251-CE1058712F3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pic>
        <p:nvPicPr>
          <p:cNvPr id="21506" name="Picture 3">
            <a:extLst>
              <a:ext uri="{FF2B5EF4-FFF2-40B4-BE49-F238E27FC236}">
                <a16:creationId xmlns:a16="http://schemas.microsoft.com/office/drawing/2014/main" id="{08C99170-F188-AE4C-970F-14DBE7D5F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6850"/>
            <a:ext cx="88138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455</Words>
  <Application>Microsoft Macintosh PowerPoint</Application>
  <PresentationFormat>On-screen Show (4:3)</PresentationFormat>
  <Paragraphs>97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ＭＳ Ｐゴシック</vt:lpstr>
      <vt:lpstr>Liberation Sans</vt:lpstr>
      <vt:lpstr>WenQuanYi Zen Hei Sharp</vt:lpstr>
      <vt:lpstr>Lohit Devanagari</vt:lpstr>
      <vt:lpstr>Arial Unicode MS</vt:lpstr>
      <vt:lpstr>Default Design</vt:lpstr>
      <vt:lpstr>CorelEquation 11 Equation</vt:lpstr>
      <vt:lpstr>Stellar Properties</vt:lpstr>
      <vt:lpstr>Simbad database</vt:lpstr>
      <vt:lpstr>Vizier catalogue search</vt:lpstr>
      <vt:lpstr>Stellar Masses and Radii</vt:lpstr>
      <vt:lpstr>PowerPoint Presentation</vt:lpstr>
      <vt:lpstr>PowerPoint Presentation</vt:lpstr>
      <vt:lpstr>CHARA Version</vt:lpstr>
      <vt:lpstr>PowerPoint Presentation</vt:lpstr>
      <vt:lpstr>PowerPoint Presentation</vt:lpstr>
      <vt:lpstr>Spectral Properties</vt:lpstr>
      <vt:lpstr>Spectral Classification</vt:lpstr>
      <vt:lpstr>PowerPoint Presentation</vt:lpstr>
      <vt:lpstr>Spectral Classification</vt:lpstr>
      <vt:lpstr>Spectral Classification</vt:lpstr>
      <vt:lpstr>PowerPoint Presentation</vt:lpstr>
      <vt:lpstr>PowerPoint Presentation</vt:lpstr>
      <vt:lpstr>Spectral Class related to  Effective Temperature</vt:lpstr>
      <vt:lpstr>Richard Gray’s Spectral Atlas: spectral type and luminosity class </vt:lpstr>
      <vt:lpstr>PowerPoint Presentation</vt:lpstr>
      <vt:lpstr>PowerPoint Presentation</vt:lpstr>
      <vt:lpstr>PowerPoint Presentation</vt:lpstr>
      <vt:lpstr>PowerPoint Presentation</vt:lpstr>
      <vt:lpstr>Magnitudes and Colors</vt:lpstr>
      <vt:lpstr>Magnitude Relations</vt:lpstr>
      <vt:lpstr>Magnitude Scales and Photometric Systems</vt:lpstr>
      <vt:lpstr>Johnson-Cousins System</vt:lpstr>
      <vt:lpstr>Other Systems: Trade off between  spectral resolution and sensitivity</vt:lpstr>
      <vt:lpstr>PowerPoint Presentation</vt:lpstr>
      <vt:lpstr>PowerPoint Presentation</vt:lpstr>
      <vt:lpstr>PowerPoint Presentation</vt:lpstr>
    </vt:vector>
  </TitlesOfParts>
  <Company>Georgia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Stellar Properties</dc:title>
  <dc:creator> gies</dc:creator>
  <cp:lastModifiedBy>Douglas Russell Gies</cp:lastModifiedBy>
  <cp:revision>36</cp:revision>
  <cp:lastPrinted>2019-01-17T00:02:34Z</cp:lastPrinted>
  <dcterms:created xsi:type="dcterms:W3CDTF">2017-01-11T14:32:11Z</dcterms:created>
  <dcterms:modified xsi:type="dcterms:W3CDTF">2019-01-17T00:04:04Z</dcterms:modified>
</cp:coreProperties>
</file>