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4" r:id="rId10"/>
    <p:sldId id="265" r:id="rId11"/>
    <p:sldId id="263" r:id="rId12"/>
    <p:sldId id="266" r:id="rId13"/>
    <p:sldId id="274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665"/>
  </p:normalViewPr>
  <p:slideViewPr>
    <p:cSldViewPr>
      <p:cViewPr varScale="1">
        <p:scale>
          <a:sx n="103" d="100"/>
          <a:sy n="103" d="100"/>
        </p:scale>
        <p:origin x="5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481001E-5FD9-3148-8540-D07C780937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C835835-D6CA-A947-8230-592D0B5581B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F989F32-98B0-D34E-B0DC-12CD793125D1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5F856E7-7FA2-4A41-929E-E6F2B87BB60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69E22FC-FC53-2C41-B946-CDE87378B0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6108F17-F21D-1D4D-AD88-7937C2CAD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226A07-04C8-794B-A4E0-C84EC79753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947D6D-31DD-D145-A4AF-8F3337F502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778F2B-F5FF-EB4F-AF1F-3C7BDE564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6BA4F6-1DB7-6B44-A7AA-C0C1157C66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E03E0-7777-9544-BEA9-03DDD228C6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86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F7C772-A960-024E-A2CD-DFEBEA972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4013B3-AC4D-DD4B-A974-4DF097A1E3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1EB21B-1094-EE4F-9E81-7D8460E5C6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1E45B-5B38-0A4A-88A2-BBAC697C28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52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45831-9B4A-2246-957B-611B21217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B232E1-F30C-B448-A4C1-9E356DE343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169163-8F88-3048-B412-F738AF882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CD50-F970-6C42-B75C-5EFE9BB00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68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CB23EB1-B370-6945-A0E4-8C289B014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85381D-52EA-A64E-B8F8-9E8979031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49E10E1-CA5A-BD44-A29A-3B624459CD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9621B-4233-364D-9577-56D64CCF46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045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E9BD5C-8493-A944-ADC9-EBFA64E13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9B8F9E-F7C3-894A-8187-A79AD703F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6DA638-E627-AC40-BF21-E65898D02D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DBB89-4AD3-DF44-AD99-64CDCD5FC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387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7A5AAA-04ED-BD4D-9AE1-4BBFD7A724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7A18C-5666-4C46-9E79-9E119E9CBC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327CB5-4FB9-7B45-BF95-2852A3351F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16B01-8F2F-254A-8DD5-3A32B4AFC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1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1477B-4BCA-3148-8035-B124297E2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BACB74-F455-5243-B1FE-450DCF26E9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277EB4-1E20-FD45-8866-F7DBBEACA5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B9A82-5596-4948-AC0B-F194A65FD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19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7F886A-5A64-9241-B2AA-11676D153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DFAA147-3C28-044C-8D56-F351541576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430298-5F5F-B846-9069-15C6A7FC4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3A6F2B-75AC-654F-896B-EB8277615A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3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601D015-5E46-1A45-9B58-11FE53F3CC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C4A539-6C6E-164D-957F-89BF3CBA0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2D38BA-A102-6846-B7C2-0E12A2F06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31300-5D24-1942-A9D8-868FEB42D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1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6CFA8C-4993-444B-A1F7-3C9DEFF4F4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E0D5C83-44D0-CC40-BF83-2D71E2734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32AC8D-F501-2B4A-9693-D12D8D553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9B8D7-FBF5-6348-99AC-F6D50D0E0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91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DC04B0-4FF7-7C4F-A445-E644754AF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38E5D-96F3-314B-8FB9-DBCC07B88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C22B38-85E1-FC48-B819-46A0267D8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37965-ACB5-BA40-A9F4-06EFC9825C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39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3DA506-F8EA-F54B-9D6A-3AEE3E5B9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28D64B-435D-2C4B-B245-393A0D35A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EB9FB-9E2E-8B40-B660-9121EBE41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365F1-6E44-F24D-BB95-631817BB83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892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870D3D-09E8-A74A-B0EB-FA287FB43B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606D096-AAB4-F148-A5B8-37E2A465D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DEFE93-BE42-A14D-8351-FFC2C80585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5C666C-518B-0041-B845-F9B10C364A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D338C5-EFE3-B049-809A-DC105385D8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F2C004-49F8-5D40-8C7F-A6889F5B63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DA6AC942-0EA1-A54B-8AA1-DDAF94AE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C9C648E-C220-FF48-B562-A608946A76E6}" type="slidenum">
              <a:rPr lang="en-US" altLang="en-US" sz="1400"/>
              <a:pPr eaLnBrk="1" hangingPunct="1"/>
              <a:t>1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1D90A393-1252-DE4B-A52C-DA10E4DE1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Radiative Field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(Hubeny &amp; Mihalas Chapter 3)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FAD0CD6-FE98-F441-8754-3680DD0372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2286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Specific Intensity</a:t>
            </a:r>
            <a:r>
              <a:rPr lang="en-US" altLang="en-US" i="1">
                <a:ea typeface="ＭＳ Ｐゴシック" panose="020B0600070205080204" pitchFamily="34" charset="-128"/>
              </a:rPr>
              <a:t> </a:t>
            </a:r>
            <a:r>
              <a:rPr lang="en-US" altLang="en-US" b="1" i="1">
                <a:ea typeface="ＭＳ Ｐゴシック" panose="020B0600070205080204" pitchFamily="34" charset="-128"/>
              </a:rPr>
              <a:t>I </a:t>
            </a:r>
            <a:r>
              <a:rPr lang="en-US" altLang="en-US">
                <a:ea typeface="ＭＳ Ｐゴシック" panose="020B0600070205080204" pitchFamily="34" charset="-128"/>
              </a:rPr>
              <a:t>and its angular moments: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Mean Intensity </a:t>
            </a:r>
            <a:r>
              <a:rPr lang="en-US" altLang="en-US" b="1" i="1">
                <a:ea typeface="ＭＳ Ｐゴシック" panose="020B0600070205080204" pitchFamily="34" charset="-128"/>
              </a:rPr>
              <a:t>J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Flux </a:t>
            </a:r>
            <a:r>
              <a:rPr lang="en-US" altLang="en-US" b="1" i="1">
                <a:ea typeface="ＭＳ Ｐゴシック" panose="020B0600070205080204" pitchFamily="34" charset="-128"/>
              </a:rPr>
              <a:t>H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Radiation Pressure </a:t>
            </a:r>
            <a:r>
              <a:rPr lang="en-US" altLang="en-US" b="1" i="1">
                <a:ea typeface="ＭＳ Ｐゴシック" panose="020B0600070205080204" pitchFamily="34" charset="-128"/>
              </a:rPr>
              <a:t>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8938398B-5F64-6C44-B20A-199F37BF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7D434F8-4A8E-B143-8A04-BE22DFCF45D4}" type="slidenum">
              <a:rPr lang="en-US" altLang="en-US" sz="1400"/>
              <a:pPr eaLnBrk="1" hangingPunct="1"/>
              <a:t>10</a:t>
            </a:fld>
            <a:endParaRPr lang="en-US" altLang="en-US" sz="14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4BFC52C-1753-624F-A2DD-7FABA6FCC4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Flux in 1-D Atmosphere</a:t>
            </a: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0B69324-0C19-854F-8E7F-E301C68684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Defined only in </a:t>
            </a:r>
            <a:r>
              <a:rPr lang="en-US" altLang="en-US" i="1">
                <a:ea typeface="ＭＳ Ｐゴシック" panose="020B0600070205080204" pitchFamily="34" charset="-128"/>
              </a:rPr>
              <a:t>z</a:t>
            </a:r>
            <a:r>
              <a:rPr lang="en-US" altLang="en-US">
                <a:ea typeface="ＭＳ Ｐゴシック" panose="020B0600070205080204" pitchFamily="34" charset="-128"/>
              </a:rPr>
              <a:t> direction 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Astrophysical flux (see Kurucz 1979)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Eddington flux </a:t>
            </a:r>
          </a:p>
        </p:txBody>
      </p:sp>
      <p:pic>
        <p:nvPicPr>
          <p:cNvPr id="24581" name="Picture 4" descr="me1-21">
            <a:extLst>
              <a:ext uri="{FF2B5EF4-FFF2-40B4-BE49-F238E27FC236}">
                <a16:creationId xmlns:a16="http://schemas.microsoft.com/office/drawing/2014/main" id="{8717FDBE-FE14-6B4B-BC31-D562D82AC920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6172200" cy="892175"/>
          </a:xfrm>
          <a:noFill/>
        </p:spPr>
      </p:pic>
      <p:pic>
        <p:nvPicPr>
          <p:cNvPr id="24582" name="Picture 6" descr="meaflux">
            <a:extLst>
              <a:ext uri="{FF2B5EF4-FFF2-40B4-BE49-F238E27FC236}">
                <a16:creationId xmlns:a16="http://schemas.microsoft.com/office/drawing/2014/main" id="{F792933B-C530-FC45-8671-D8E499E106E2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86200"/>
            <a:ext cx="4267200" cy="590550"/>
          </a:xfrm>
          <a:noFill/>
        </p:spPr>
      </p:pic>
      <p:pic>
        <p:nvPicPr>
          <p:cNvPr id="24583" name="Picture 8" descr="meedd">
            <a:extLst>
              <a:ext uri="{FF2B5EF4-FFF2-40B4-BE49-F238E27FC236}">
                <a16:creationId xmlns:a16="http://schemas.microsoft.com/office/drawing/2014/main" id="{E5082705-A2D9-FA4B-9EA7-03CDCF38425E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257800"/>
            <a:ext cx="8077200" cy="108108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AF6B40E1-4302-FF4E-9D15-05B9D802A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C238D51-9019-1548-A18A-50DE4EAEF060}" type="slidenum">
              <a:rPr lang="en-US" altLang="en-US" sz="1400"/>
              <a:pPr eaLnBrk="1" hangingPunct="1"/>
              <a:t>11</a:t>
            </a:fld>
            <a:endParaRPr lang="en-US" altLang="en-US" sz="1400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7193344-6D0F-7542-A52F-8B1BE18DE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Surface and Observed Flux</a:t>
            </a:r>
          </a:p>
        </p:txBody>
      </p:sp>
      <p:pic>
        <p:nvPicPr>
          <p:cNvPr id="25605" name="Picture 5" descr="mf1-3">
            <a:extLst>
              <a:ext uri="{FF2B5EF4-FFF2-40B4-BE49-F238E27FC236}">
                <a16:creationId xmlns:a16="http://schemas.microsoft.com/office/drawing/2014/main" id="{A6B977DF-A28F-A446-B1C6-029307E2D3F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162800" cy="5353050"/>
          </a:xfr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42C385-240C-8047-8BC9-0172C2B77948}"/>
                  </a:ext>
                </a:extLst>
              </p:cNvPr>
              <p:cNvSpPr txBox="1"/>
              <p:nvPr/>
            </p:nvSpPr>
            <p:spPr>
              <a:xfrm>
                <a:off x="4572000" y="4731222"/>
                <a:ext cx="36576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142C385-240C-8047-8BC9-0172C2B77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731222"/>
                <a:ext cx="3657600" cy="369332"/>
              </a:xfrm>
              <a:prstGeom prst="rect">
                <a:avLst/>
              </a:prstGeom>
              <a:blipFill>
                <a:blip r:embed="rId3"/>
                <a:stretch>
                  <a:fillRect l="-3125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F52F42-95BE-F646-9068-6FD926840FFB}"/>
                  </a:ext>
                </a:extLst>
              </p:cNvPr>
              <p:cNvSpPr txBox="1"/>
              <p:nvPr/>
            </p:nvSpPr>
            <p:spPr>
              <a:xfrm>
                <a:off x="4876800" y="3657600"/>
                <a:ext cx="15445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F52F42-95BE-F646-9068-6FD926840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657600"/>
                <a:ext cx="1544590" cy="369332"/>
              </a:xfrm>
              <a:prstGeom prst="rect">
                <a:avLst/>
              </a:prstGeom>
              <a:blipFill>
                <a:blip r:embed="rId4"/>
                <a:stretch>
                  <a:fillRect l="-4918" t="-6897" r="-4918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9A9EEB-8E41-5E48-BE29-B51F8BC9267E}"/>
                  </a:ext>
                </a:extLst>
              </p:cNvPr>
              <p:cNvSpPr txBox="1"/>
              <p:nvPr/>
            </p:nvSpPr>
            <p:spPr>
              <a:xfrm>
                <a:off x="4856210" y="4194411"/>
                <a:ext cx="22445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𝑑𝑟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9A9EEB-8E41-5E48-BE29-B51F8BC9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210" y="4194411"/>
                <a:ext cx="2244525" cy="369332"/>
              </a:xfrm>
              <a:prstGeom prst="rect">
                <a:avLst/>
              </a:prstGeom>
              <a:blipFill>
                <a:blip r:embed="rId5"/>
                <a:stretch>
                  <a:fillRect l="-4494" t="-3333" r="-280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3129E30F-1421-724A-8CDF-2C840D5B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D0152A-E3F6-3341-A8C5-A35AA661BE25}" type="slidenum">
              <a:rPr lang="en-US" altLang="en-US" sz="1400"/>
              <a:pPr eaLnBrk="1" hangingPunct="1"/>
              <a:t>12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CB5393E-4F55-CD44-AB8E-AEC1DCD53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Surface and Observed Flux</a:t>
            </a:r>
          </a:p>
        </p:txBody>
      </p:sp>
      <p:pic>
        <p:nvPicPr>
          <p:cNvPr id="26628" name="Picture 5" descr="me1-27">
            <a:extLst>
              <a:ext uri="{FF2B5EF4-FFF2-40B4-BE49-F238E27FC236}">
                <a16:creationId xmlns:a16="http://schemas.microsoft.com/office/drawing/2014/main" id="{2BA6B84B-318C-7F48-BC77-2CD5F9502DE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24013"/>
            <a:ext cx="8001000" cy="4433887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Slide Number Placeholder 5">
            <a:extLst>
              <a:ext uri="{FF2B5EF4-FFF2-40B4-BE49-F238E27FC236}">
                <a16:creationId xmlns:a16="http://schemas.microsoft.com/office/drawing/2014/main" id="{220A1F07-05E7-E34B-B523-95EFD41C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F91A59-10EB-5141-8CA5-AB948B945228}" type="slidenum">
              <a:rPr lang="en-US" altLang="en-US" sz="1400"/>
              <a:pPr eaLnBrk="1" hangingPunct="1"/>
              <a:t>13</a:t>
            </a:fld>
            <a:endParaRPr lang="en-US" altLang="en-US" sz="1400"/>
          </a:p>
        </p:txBody>
      </p:sp>
      <p:sp>
        <p:nvSpPr>
          <p:cNvPr id="27655" name="Rectangle 2">
            <a:extLst>
              <a:ext uri="{FF2B5EF4-FFF2-40B4-BE49-F238E27FC236}">
                <a16:creationId xmlns:a16="http://schemas.microsoft.com/office/drawing/2014/main" id="{DD63C962-A612-F944-AC70-D53939F41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Integrated Flux and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Stellar Effective Temperature</a:t>
            </a:r>
          </a:p>
        </p:txBody>
      </p:sp>
      <p:sp>
        <p:nvSpPr>
          <p:cNvPr id="27656" name="Content Placeholder 5">
            <a:extLst>
              <a:ext uri="{FF2B5EF4-FFF2-40B4-BE49-F238E27FC236}">
                <a16:creationId xmlns:a16="http://schemas.microsoft.com/office/drawing/2014/main" id="{F456FDC6-7A8A-0343-9FB7-4817678E5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monochromatic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bolometric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Stefan’s law     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relation   </a:t>
            </a:r>
          </a:p>
        </p:txBody>
      </p:sp>
      <p:graphicFrame>
        <p:nvGraphicFramePr>
          <p:cNvPr id="27650" name="Object 2">
            <a:extLst>
              <a:ext uri="{FF2B5EF4-FFF2-40B4-BE49-F238E27FC236}">
                <a16:creationId xmlns:a16="http://schemas.microsoft.com/office/drawing/2014/main" id="{23E9626A-B939-BF47-BB77-B92223A076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1524000"/>
          <a:ext cx="22336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Equation" r:id="rId3" imgW="16484600" imgH="7823200" progId="Equation.3">
                  <p:embed/>
                </p:oleObj>
              </mc:Choice>
              <mc:Fallback>
                <p:oleObj name="Equation" r:id="rId3" imgW="16484600" imgH="782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24000"/>
                        <a:ext cx="2233613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71C3175F-FF57-AD4F-87C9-9544C92095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4800" y="2759075"/>
          <a:ext cx="37338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4" name="Equation" r:id="rId5" imgW="16459200" imgH="4267200" progId="Equation.3">
                  <p:embed/>
                </p:oleObj>
              </mc:Choice>
              <mc:Fallback>
                <p:oleObj name="Equation" r:id="rId5" imgW="16459200" imgH="426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59075"/>
                        <a:ext cx="3733800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B162B4F1-F9C9-2A40-AFC3-66FAB8EE18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2400"/>
          <a:ext cx="2635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" name="Equation" r:id="rId7" imgW="16687800" imgH="4343400" progId="Equation.3">
                  <p:embed/>
                </p:oleObj>
              </mc:Choice>
              <mc:Fallback>
                <p:oleObj name="Equation" r:id="rId7" imgW="16687800" imgH="434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2400"/>
                        <a:ext cx="2635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>
            <a:extLst>
              <a:ext uri="{FF2B5EF4-FFF2-40B4-BE49-F238E27FC236}">
                <a16:creationId xmlns:a16="http://schemas.microsoft.com/office/drawing/2014/main" id="{BB8F5567-BF06-1943-84A0-2EBACE029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5181600"/>
          <a:ext cx="28733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6" name="Equation" r:id="rId9" imgW="17881600" imgH="5689600" progId="Equation.3">
                  <p:embed/>
                </p:oleObj>
              </mc:Choice>
              <mc:Fallback>
                <p:oleObj name="Equation" r:id="rId9" imgW="17881600" imgH="568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181600"/>
                        <a:ext cx="28733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F9CAFCAE-0622-BD48-A9CE-287487924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4BCCA8-E46C-6240-89B5-72E1408231F5}" type="slidenum">
              <a:rPr lang="en-US" altLang="en-US" sz="1400"/>
              <a:pPr eaLnBrk="1" hangingPunct="1"/>
              <a:t>14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AE55307-1CF3-C04A-B4DA-D0BC6FD44D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Radiation Pressure Tensor</a:t>
            </a:r>
          </a:p>
        </p:txBody>
      </p:sp>
      <p:pic>
        <p:nvPicPr>
          <p:cNvPr id="28676" name="Picture 4" descr="me1-28">
            <a:extLst>
              <a:ext uri="{FF2B5EF4-FFF2-40B4-BE49-F238E27FC236}">
                <a16:creationId xmlns:a16="http://schemas.microsoft.com/office/drawing/2014/main" id="{867DE589-DF5F-E94B-B0C9-5FB06CF5CC0C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305800" cy="4230688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E82EB9DA-88A6-7640-9A7D-9905A9F8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BBEF632-D6EB-634B-9A4C-7D4EA8D7E896}" type="slidenum">
              <a:rPr lang="en-US" altLang="en-US" sz="1400"/>
              <a:pPr eaLnBrk="1" hangingPunct="1"/>
              <a:t>15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B493CDB-57A7-A645-A2E8-0C99FA0CEF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Physical Meaning: </a:t>
            </a:r>
            <a:br>
              <a:rPr lang="en-US" altLang="en-US" sz="4000">
                <a:ea typeface="ＭＳ Ｐゴシック" panose="020B0600070205080204" pitchFamily="34" charset="-128"/>
              </a:rPr>
            </a:br>
            <a:r>
              <a:rPr lang="en-US" altLang="en-US" sz="4000">
                <a:ea typeface="ＭＳ Ｐゴシック" panose="020B0600070205080204" pitchFamily="34" charset="-128"/>
              </a:rPr>
              <a:t>Photon Distribution Function</a:t>
            </a:r>
          </a:p>
        </p:txBody>
      </p:sp>
      <p:pic>
        <p:nvPicPr>
          <p:cNvPr id="29700" name="Picture 4" descr="me1-30">
            <a:extLst>
              <a:ext uri="{FF2B5EF4-FFF2-40B4-BE49-F238E27FC236}">
                <a16:creationId xmlns:a16="http://schemas.microsoft.com/office/drawing/2014/main" id="{A567EE70-3704-F643-AE1B-CB98270B369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19400"/>
            <a:ext cx="8686800" cy="2068513"/>
          </a:xfrm>
          <a:noFill/>
        </p:spPr>
      </p:pic>
      <p:sp>
        <p:nvSpPr>
          <p:cNvPr id="29701" name="Text Box 6">
            <a:extLst>
              <a:ext uri="{FF2B5EF4-FFF2-40B4-BE49-F238E27FC236}">
                <a16:creationId xmlns:a16="http://schemas.microsoft.com/office/drawing/2014/main" id="{A307FDA2-4E6E-B84B-9B5C-74298AB8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057400"/>
            <a:ext cx="2667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i="1"/>
              <a:t>E/c</a:t>
            </a:r>
            <a:r>
              <a:rPr lang="en-US" altLang="en-US" sz="1800"/>
              <a:t> =momentum/photon</a:t>
            </a: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3AF1F4E7-D6F8-D140-A64C-F55AA81C0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52600"/>
            <a:ext cx="2514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# photons/sec passing unit area oriented with normal in </a:t>
            </a:r>
            <a:r>
              <a:rPr lang="en-US" altLang="en-US" sz="1800" i="1"/>
              <a:t>i</a:t>
            </a:r>
            <a:r>
              <a:rPr lang="en-US" altLang="en-US" sz="1800"/>
              <a:t> direction</a:t>
            </a:r>
          </a:p>
        </p:txBody>
      </p:sp>
      <p:sp>
        <p:nvSpPr>
          <p:cNvPr id="29703" name="Line 8">
            <a:extLst>
              <a:ext uri="{FF2B5EF4-FFF2-40B4-BE49-F238E27FC236}">
                <a16:creationId xmlns:a16="http://schemas.microsoft.com/office/drawing/2014/main" id="{0EAF13E0-3F27-AA49-B174-218D5D5B5B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146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9">
            <a:extLst>
              <a:ext uri="{FF2B5EF4-FFF2-40B4-BE49-F238E27FC236}">
                <a16:creationId xmlns:a16="http://schemas.microsoft.com/office/drawing/2014/main" id="{1041D00D-F101-0C41-BAC2-55A7B729D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438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6D6BA509-0533-BD48-AF59-8532934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360B43-17AE-6546-81BA-25FBC4E1AD6A}" type="slidenum">
              <a:rPr lang="en-US" altLang="en-US" sz="1400"/>
              <a:pPr eaLnBrk="1" hangingPunct="1"/>
              <a:t>16</a:t>
            </a:fld>
            <a:endParaRPr lang="en-US" altLang="en-US" sz="14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F8B15B69-3689-3E4B-BDC9-8AD14FDE9A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Mean Radiation Pressure</a:t>
            </a:r>
          </a:p>
        </p:txBody>
      </p:sp>
      <p:pic>
        <p:nvPicPr>
          <p:cNvPr id="30724" name="Picture 4" descr="me1-31">
            <a:extLst>
              <a:ext uri="{FF2B5EF4-FFF2-40B4-BE49-F238E27FC236}">
                <a16:creationId xmlns:a16="http://schemas.microsoft.com/office/drawing/2014/main" id="{85566BCB-744D-404A-9C17-CDDD79CC5DA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752600"/>
            <a:ext cx="8458200" cy="3900488"/>
          </a:xfrm>
          <a:noFill/>
        </p:spPr>
      </p:pic>
      <p:sp>
        <p:nvSpPr>
          <p:cNvPr id="30725" name="Line 6">
            <a:extLst>
              <a:ext uri="{FF2B5EF4-FFF2-40B4-BE49-F238E27FC236}">
                <a16:creationId xmlns:a16="http://schemas.microsoft.com/office/drawing/2014/main" id="{9A4F2CD6-5AC2-0F46-A18E-618A780E03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43A9AD97-71E3-3E43-9C3A-4F0892B7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60527D-20BD-904D-B42A-462DB76E8351}" type="slidenum">
              <a:rPr lang="en-US" altLang="en-US" sz="1400"/>
              <a:pPr eaLnBrk="1" hangingPunct="1"/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97D28FD-319C-0246-9811-1AF7F6B32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 in1-D Case: see hand out</a:t>
            </a:r>
          </a:p>
        </p:txBody>
      </p:sp>
      <p:pic>
        <p:nvPicPr>
          <p:cNvPr id="31748" name="Picture 4" descr="me1-40">
            <a:extLst>
              <a:ext uri="{FF2B5EF4-FFF2-40B4-BE49-F238E27FC236}">
                <a16:creationId xmlns:a16="http://schemas.microsoft.com/office/drawing/2014/main" id="{85B5CAD0-9342-2E44-BF3E-A0429F5CCDA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9575"/>
            <a:ext cx="8382000" cy="444658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AFF18512-A053-234E-945A-D5D67136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9692316-4DBE-FA42-BE80-2BFEF6AF6402}" type="slidenum">
              <a:rPr lang="en-US" altLang="en-US" sz="1400"/>
              <a:pPr eaLnBrk="1" hangingPunct="1"/>
              <a:t>18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1C97CD5-DC96-BC46-BF6E-F7210934F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Isotropic case (deep in star)</a:t>
            </a:r>
          </a:p>
        </p:txBody>
      </p:sp>
      <p:pic>
        <p:nvPicPr>
          <p:cNvPr id="32772" name="Picture 5" descr="me1-45">
            <a:extLst>
              <a:ext uri="{FF2B5EF4-FFF2-40B4-BE49-F238E27FC236}">
                <a16:creationId xmlns:a16="http://schemas.microsoft.com/office/drawing/2014/main" id="{282A74DC-1D33-ED4C-8752-1794507964F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322388"/>
            <a:ext cx="7696200" cy="5030787"/>
          </a:xfrm>
          <a:noFill/>
        </p:spPr>
      </p:pic>
      <p:sp>
        <p:nvSpPr>
          <p:cNvPr id="32773" name="Line 6">
            <a:extLst>
              <a:ext uri="{FF2B5EF4-FFF2-40B4-BE49-F238E27FC236}">
                <a16:creationId xmlns:a16="http://schemas.microsoft.com/office/drawing/2014/main" id="{AC0E01EB-D0A0-5B40-B483-6DA965B61D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B20ADCB1-0F88-FA4F-869C-C8996454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104DB1-A881-F04F-A5C8-65914F3CDD69}" type="slidenum">
              <a:rPr lang="en-US" altLang="en-US" sz="1400"/>
              <a:pPr eaLnBrk="1" hangingPunct="1"/>
              <a:t>19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52CC241-D92F-BC47-90C7-65C0BB87E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Plane wave (outer atmosphere)</a:t>
            </a: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E1D001F3-3306-0A4F-8093-D9B2C3A6F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Variable Eddington factor = </a:t>
            </a:r>
            <a:r>
              <a:rPr lang="en-US" altLang="en-US" i="1">
                <a:ea typeface="ＭＳ Ｐゴシック" panose="020B0600070205080204" pitchFamily="34" charset="-128"/>
              </a:rPr>
              <a:t>K / J</a:t>
            </a:r>
            <a:br>
              <a:rPr lang="en-US" altLang="en-US" i="1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changes from 1/3 (deep) to 1(outer)</a:t>
            </a:r>
          </a:p>
        </p:txBody>
      </p:sp>
      <p:pic>
        <p:nvPicPr>
          <p:cNvPr id="33797" name="Picture 4" descr="mepw">
            <a:extLst>
              <a:ext uri="{FF2B5EF4-FFF2-40B4-BE49-F238E27FC236}">
                <a16:creationId xmlns:a16="http://schemas.microsoft.com/office/drawing/2014/main" id="{4A14D411-9575-504C-A5D8-442D74AF738A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00200"/>
            <a:ext cx="8610600" cy="2181225"/>
          </a:xfrm>
          <a:noFill/>
        </p:spPr>
      </p:pic>
      <p:sp>
        <p:nvSpPr>
          <p:cNvPr id="33798" name="Line 8">
            <a:extLst>
              <a:ext uri="{FF2B5EF4-FFF2-40B4-BE49-F238E27FC236}">
                <a16:creationId xmlns:a16="http://schemas.microsoft.com/office/drawing/2014/main" id="{A25183F9-EF43-1247-8689-83D75527EE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8194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7">
            <a:extLst>
              <a:ext uri="{FF2B5EF4-FFF2-40B4-BE49-F238E27FC236}">
                <a16:creationId xmlns:a16="http://schemas.microsoft.com/office/drawing/2014/main" id="{BA2546FF-5295-B14D-9600-AA6C6793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70BAF76-C780-3548-981F-4E03B297A720}" type="slidenum">
              <a:rPr lang="en-US" altLang="en-US" sz="1400"/>
              <a:pPr eaLnBrk="1" hangingPunct="1"/>
              <a:t>2</a:t>
            </a:fld>
            <a:endParaRPr lang="en-US" altLang="en-US" sz="1400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95368A94-04F3-F542-A2CF-6E79B5C7D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Specific Intensity </a:t>
            </a:r>
            <a:r>
              <a:rPr lang="en-US" altLang="en-US" i="1">
                <a:ea typeface="ＭＳ Ｐゴシック" panose="020B0600070205080204" pitchFamily="34" charset="-128"/>
              </a:rPr>
              <a:t>I</a:t>
            </a:r>
          </a:p>
        </p:txBody>
      </p:sp>
      <p:pic>
        <p:nvPicPr>
          <p:cNvPr id="16390" name="Picture 4" descr="mf1-1">
            <a:extLst>
              <a:ext uri="{FF2B5EF4-FFF2-40B4-BE49-F238E27FC236}">
                <a16:creationId xmlns:a16="http://schemas.microsoft.com/office/drawing/2014/main" id="{E0EC184D-65E5-BB48-AF98-1735DA184FF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7772400" cy="4622800"/>
          </a:xfrm>
          <a:noFill/>
        </p:spPr>
      </p:pic>
      <p:pic>
        <p:nvPicPr>
          <p:cNvPr id="16391" name="Picture 8" descr="mproj">
            <a:extLst>
              <a:ext uri="{FF2B5EF4-FFF2-40B4-BE49-F238E27FC236}">
                <a16:creationId xmlns:a16="http://schemas.microsoft.com/office/drawing/2014/main" id="{F41A202C-106C-0C41-A07D-098E0EFB962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4800600"/>
            <a:ext cx="3276600" cy="655638"/>
          </a:xfrm>
          <a:noFill/>
        </p:spPr>
      </p:pic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4FF13738-FE86-1547-915C-72910EB693B6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743200" y="2895600"/>
          <a:ext cx="325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5" imgW="2921000" imgH="4102100" progId="Equation.COEE2">
                  <p:embed/>
                </p:oleObj>
              </mc:Choice>
              <mc:Fallback>
                <p:oleObj name="Equation" r:id="rId5" imgW="2921000" imgH="41021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95600"/>
                        <a:ext cx="325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FD155A2D-B5BD-C340-AB30-369C337C7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BF57C2-CF78-EC42-91E5-F93E5396D64C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AF7D65D-1756-DE4E-9E23-677DAC415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Specific Intensity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19E3415-D9C2-5143-954B-92C73504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Vector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Units: </a:t>
            </a:r>
          </a:p>
          <a:p>
            <a:pPr eaLnBrk="1" hangingPunct="1"/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for one dimensional case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where </a:t>
            </a:r>
            <a:r>
              <a:rPr lang="en-US" altLang="en-US" i="1">
                <a:ea typeface="ＭＳ Ｐゴシック" panose="020B0600070205080204" pitchFamily="34" charset="-128"/>
              </a:rPr>
              <a:t>z</a:t>
            </a:r>
            <a:r>
              <a:rPr lang="en-US" altLang="en-US">
                <a:ea typeface="ＭＳ Ｐゴシック" panose="020B0600070205080204" pitchFamily="34" charset="-128"/>
              </a:rPr>
              <a:t> is height in atmosphere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measured positive upwards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Applied to resolved objects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Independent of distance</a:t>
            </a:r>
          </a:p>
        </p:txBody>
      </p:sp>
      <p:pic>
        <p:nvPicPr>
          <p:cNvPr id="17413" name="Picture 7" descr="me1-1">
            <a:extLst>
              <a:ext uri="{FF2B5EF4-FFF2-40B4-BE49-F238E27FC236}">
                <a16:creationId xmlns:a16="http://schemas.microsoft.com/office/drawing/2014/main" id="{9AD29835-91F9-E244-8682-AF4CF8C90EC4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24000"/>
            <a:ext cx="6019800" cy="762000"/>
          </a:xfrm>
          <a:noFill/>
        </p:spPr>
      </p:pic>
      <p:pic>
        <p:nvPicPr>
          <p:cNvPr id="17414" name="Picture 9" descr="miunits">
            <a:extLst>
              <a:ext uri="{FF2B5EF4-FFF2-40B4-BE49-F238E27FC236}">
                <a16:creationId xmlns:a16="http://schemas.microsoft.com/office/drawing/2014/main" id="{1B55CF82-8C19-AC4E-9D79-5F1E69BD0597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209800"/>
            <a:ext cx="4572000" cy="731838"/>
          </a:xfrm>
          <a:noFill/>
        </p:spPr>
      </p:pic>
      <p:pic>
        <p:nvPicPr>
          <p:cNvPr id="17415" name="Picture 11" descr="mioned">
            <a:extLst>
              <a:ext uri="{FF2B5EF4-FFF2-40B4-BE49-F238E27FC236}">
                <a16:creationId xmlns:a16="http://schemas.microsoft.com/office/drawing/2014/main" id="{5CDEA0DD-F22C-0C47-B044-11119E42E076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971800"/>
            <a:ext cx="3886200" cy="776288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07C1938B-F7BC-5D44-88C1-920A614D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CFF1C5-5A83-494A-99FA-6F3C7464F984}" type="slidenum">
              <a:rPr lang="en-US" altLang="en-US" sz="1400"/>
              <a:pPr eaLnBrk="1" hangingPunct="1"/>
              <a:t>4</a:t>
            </a:fld>
            <a:endParaRPr lang="en-US" altLang="en-US" sz="1400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7F014E3E-2911-264D-8718-E69C8FEAA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Compare to Photon Description</a:t>
            </a:r>
          </a:p>
        </p:txBody>
      </p:sp>
      <p:graphicFrame>
        <p:nvGraphicFramePr>
          <p:cNvPr id="18434" name="Object 2">
            <a:extLst>
              <a:ext uri="{FF2B5EF4-FFF2-40B4-BE49-F238E27FC236}">
                <a16:creationId xmlns:a16="http://schemas.microsoft.com/office/drawing/2014/main" id="{6987F6F5-678F-4C4A-96EB-735E90332BFE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304800" y="2005013"/>
          <a:ext cx="83820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Bitmap Image" r:id="rId3" imgW="4451350" imgH="1936750" progId="Paint.Picture">
                  <p:embed/>
                </p:oleObj>
              </mc:Choice>
              <mc:Fallback>
                <p:oleObj name="Bitmap Image" r:id="rId3" imgW="4451350" imgH="193675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05013"/>
                        <a:ext cx="8382000" cy="364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EE02C95B-AF73-7A48-9AEC-93D443B0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C21167-963E-774A-8588-5BA636353B45}" type="slidenum">
              <a:rPr lang="en-US" altLang="en-US" sz="1400"/>
              <a:pPr eaLnBrk="1" hangingPunct="1"/>
              <a:t>5</a:t>
            </a:fld>
            <a:endParaRPr lang="en-US" altLang="en-US" sz="140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B71B02F-431D-1E44-9A5B-C5F37F1A3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113DB8-3D30-B649-A0D2-FB9FD4373700}"/>
                  </a:ext>
                </a:extLst>
              </p:cNvPr>
              <p:cNvSpPr txBox="1"/>
              <p:nvPr/>
            </p:nvSpPr>
            <p:spPr>
              <a:xfrm>
                <a:off x="3554638" y="5181600"/>
                <a:ext cx="20347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F113DB8-3D30-B649-A0D2-FB9FD43737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638" y="5181600"/>
                <a:ext cx="2034724" cy="553998"/>
              </a:xfrm>
              <a:prstGeom prst="rect">
                <a:avLst/>
              </a:prstGeom>
              <a:blipFill>
                <a:blip r:embed="rId3"/>
                <a:stretch>
                  <a:fillRect l="-3727" t="-6818" r="-3727" b="-3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36167110-A957-EB4B-AB37-8ACBC55D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8ADBC58-C439-DB4F-A577-47D7F21788B5}" type="slidenum">
              <a:rPr lang="en-US" altLang="en-US" sz="1400"/>
              <a:pPr eaLnBrk="1" hangingPunct="1"/>
              <a:t>6</a:t>
            </a:fld>
            <a:endParaRPr lang="en-US" altLang="en-US" sz="1400"/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59DA1A08-79A0-D147-A157-14C0453B85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Mean Intensity </a:t>
            </a:r>
            <a:r>
              <a:rPr lang="en-US" altLang="en-US" i="1">
                <a:ea typeface="ＭＳ Ｐゴシック" panose="020B0600070205080204" pitchFamily="34" charset="-128"/>
              </a:rPr>
              <a:t>J</a:t>
            </a: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E69D5C4-3B2B-654C-A008-1C67233019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Scalar: 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0487" name="Picture 4" descr="me1-4">
            <a:extLst>
              <a:ext uri="{FF2B5EF4-FFF2-40B4-BE49-F238E27FC236}">
                <a16:creationId xmlns:a16="http://schemas.microsoft.com/office/drawing/2014/main" id="{B36EA787-07A7-B645-BCC4-54F280195DFC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09800"/>
            <a:ext cx="8382000" cy="2698750"/>
          </a:xfrm>
          <a:noFill/>
        </p:spPr>
      </p:pic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A9420A28-26EA-A64A-8C58-77C8B07F3A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18288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Equation" r:id="rId4" imgW="22237700" imgH="9944100" progId="Equation.COEE2">
                  <p:embed/>
                </p:oleObj>
              </mc:Choice>
              <mc:Fallback>
                <p:oleObj name="Equation" r:id="rId4" imgW="22237700" imgH="9944100" progId="Equation.COEE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18288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Line 7">
            <a:extLst>
              <a:ext uri="{FF2B5EF4-FFF2-40B4-BE49-F238E27FC236}">
                <a16:creationId xmlns:a16="http://schemas.microsoft.com/office/drawing/2014/main" id="{357A14CA-9E59-EC49-BD05-02C91B14B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5181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>
            <a:extLst>
              <a:ext uri="{FF2B5EF4-FFF2-40B4-BE49-F238E27FC236}">
                <a16:creationId xmlns:a16="http://schemas.microsoft.com/office/drawing/2014/main" id="{35FAC5D8-565A-6946-9546-B0DE27144D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5562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9">
            <a:extLst>
              <a:ext uri="{FF2B5EF4-FFF2-40B4-BE49-F238E27FC236}">
                <a16:creationId xmlns:a16="http://schemas.microsoft.com/office/drawing/2014/main" id="{AC9A9926-E6D0-3E43-A023-AC6E37DA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29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/>
              <a:t>z</a:t>
            </a:r>
          </a:p>
        </p:txBody>
      </p:sp>
      <p:sp>
        <p:nvSpPr>
          <p:cNvPr id="20491" name="Text Box 10">
            <a:extLst>
              <a:ext uri="{FF2B5EF4-FFF2-40B4-BE49-F238E27FC236}">
                <a16:creationId xmlns:a16="http://schemas.microsoft.com/office/drawing/2014/main" id="{895DCC33-7C43-B441-ABCE-05936187F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86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i="1"/>
              <a:t>I</a:t>
            </a:r>
          </a:p>
        </p:txBody>
      </p:sp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CEB35096-8A54-9547-96E5-3B80573B1B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5486400"/>
          <a:ext cx="2190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6" imgW="2921000" imgH="4102100" progId="Equation.COEE2">
                  <p:embed/>
                </p:oleObj>
              </mc:Choice>
              <mc:Fallback>
                <p:oleObj name="Equation" r:id="rId6" imgW="2921000" imgH="4102100" progId="Equation.COEE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486400"/>
                        <a:ext cx="2190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D9D146C-6F5E-604B-ADFB-83D4A835E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F3C043-80EE-5042-9A2C-B696261063EE}" type="slidenum">
              <a:rPr lang="en-US" altLang="en-US" sz="1400"/>
              <a:pPr eaLnBrk="1" hangingPunct="1"/>
              <a:t>7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99DAD98-34F8-D74A-8B4D-CD931549C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ea typeface="ＭＳ Ｐゴシック" panose="020B0600070205080204" pitchFamily="34" charset="-128"/>
              </a:rPr>
              <a:t>J</a:t>
            </a:r>
            <a:r>
              <a:rPr lang="en-US" altLang="en-US">
                <a:ea typeface="ＭＳ Ｐゴシック" panose="020B0600070205080204" pitchFamily="34" charset="-128"/>
              </a:rPr>
              <a:t> and Energy Density</a:t>
            </a:r>
          </a:p>
        </p:txBody>
      </p:sp>
      <p:pic>
        <p:nvPicPr>
          <p:cNvPr id="21508" name="Picture 7" descr="me1-7">
            <a:extLst>
              <a:ext uri="{FF2B5EF4-FFF2-40B4-BE49-F238E27FC236}">
                <a16:creationId xmlns:a16="http://schemas.microsoft.com/office/drawing/2014/main" id="{6A2AC5E7-1B0C-A143-99C9-D4FFF78351A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60475"/>
            <a:ext cx="7772400" cy="5203825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A4DC5B06-8095-9849-A55E-CE7C7C1F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9E4D903-91D9-2245-A86E-681415ADB15A}" type="slidenum">
              <a:rPr lang="en-US" altLang="en-US" sz="1400"/>
              <a:pPr eaLnBrk="1" hangingPunct="1"/>
              <a:t>8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2F1B382-A3F7-264E-A274-8A27BA9B0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Total Energy Density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17D9970D-27A4-E044-8915-EB1DD4F60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Total energy density across spectrum</a:t>
            </a: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Thermal equilibrium (deep in star) </a:t>
            </a:r>
            <a:r>
              <a:rPr lang="en-US" altLang="en-US" i="1">
                <a:ea typeface="ＭＳ Ｐゴシック" panose="020B0600070205080204" pitchFamily="34" charset="-128"/>
              </a:rPr>
              <a:t>J</a:t>
            </a:r>
            <a:r>
              <a:rPr lang="en-US" altLang="en-US">
                <a:ea typeface="ＭＳ Ｐゴシック" panose="020B0600070205080204" pitchFamily="34" charset="-128"/>
              </a:rPr>
              <a:t>=</a:t>
            </a:r>
            <a:r>
              <a:rPr lang="en-US" altLang="en-US" i="1">
                <a:ea typeface="ＭＳ Ｐゴシック" panose="020B0600070205080204" pitchFamily="34" charset="-128"/>
              </a:rPr>
              <a:t>B</a:t>
            </a:r>
          </a:p>
        </p:txBody>
      </p:sp>
      <p:pic>
        <p:nvPicPr>
          <p:cNvPr id="22533" name="Picture 6" descr="me1-8">
            <a:extLst>
              <a:ext uri="{FF2B5EF4-FFF2-40B4-BE49-F238E27FC236}">
                <a16:creationId xmlns:a16="http://schemas.microsoft.com/office/drawing/2014/main" id="{68C0BF6B-AB36-AA4A-9E51-31B27938DDBF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286000"/>
            <a:ext cx="7696200" cy="1230313"/>
          </a:xfrm>
          <a:noFill/>
        </p:spPr>
      </p:pic>
      <p:pic>
        <p:nvPicPr>
          <p:cNvPr id="22534" name="Picture 7" descr="me1-10">
            <a:extLst>
              <a:ext uri="{FF2B5EF4-FFF2-40B4-BE49-F238E27FC236}">
                <a16:creationId xmlns:a16="http://schemas.microsoft.com/office/drawing/2014/main" id="{56CB7C31-D4A0-F343-BD76-0AB86D70493A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343400"/>
            <a:ext cx="7620000" cy="1938338"/>
          </a:xfrm>
          <a:noFill/>
        </p:spPr>
      </p:pic>
      <p:pic>
        <p:nvPicPr>
          <p:cNvPr id="22535" name="Picture 8">
            <a:extLst>
              <a:ext uri="{FF2B5EF4-FFF2-40B4-BE49-F238E27FC236}">
                <a16:creationId xmlns:a16="http://schemas.microsoft.com/office/drawing/2014/main" id="{23725744-4580-0A4F-86A0-976A694E9E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791200"/>
            <a:ext cx="339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2ADB3BD5-3821-B14A-AF54-630391B0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A66F7A5-F288-1E46-AD2C-1F1B2E92F989}" type="slidenum">
              <a:rPr lang="en-US" altLang="en-US" sz="1400"/>
              <a:pPr eaLnBrk="1" hangingPunct="1"/>
              <a:t>9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30E4F7E2-EC9D-3C40-8D2C-5A201741F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Flux </a:t>
            </a:r>
            <a:r>
              <a:rPr lang="en-US" altLang="en-US" i="1">
                <a:ea typeface="ＭＳ Ｐゴシック" panose="020B0600070205080204" pitchFamily="34" charset="-128"/>
              </a:rPr>
              <a:t>F</a:t>
            </a:r>
          </a:p>
        </p:txBody>
      </p:sp>
      <p:pic>
        <p:nvPicPr>
          <p:cNvPr id="23556" name="Picture 5" descr="me1-19">
            <a:extLst>
              <a:ext uri="{FF2B5EF4-FFF2-40B4-BE49-F238E27FC236}">
                <a16:creationId xmlns:a16="http://schemas.microsoft.com/office/drawing/2014/main" id="{2FAF2B50-CE3D-F448-ACE9-20A06F05C09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8534400" cy="400367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156</Words>
  <Application>Microsoft Macintosh PowerPoint</Application>
  <PresentationFormat>On-screen Show (4:3)</PresentationFormat>
  <Paragraphs>66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ＭＳ Ｐゴシック</vt:lpstr>
      <vt:lpstr>Default Design</vt:lpstr>
      <vt:lpstr>CorelEquation 12 Equation</vt:lpstr>
      <vt:lpstr>Bitmap Image</vt:lpstr>
      <vt:lpstr>CorelEquation 11 Equation</vt:lpstr>
      <vt:lpstr>Microsoft Equation</vt:lpstr>
      <vt:lpstr>Radiative Field (Hubeny &amp; Mihalas Chapter 3)</vt:lpstr>
      <vt:lpstr>Specific Intensity I</vt:lpstr>
      <vt:lpstr>Specific Intensity</vt:lpstr>
      <vt:lpstr>Compare to Photon Description</vt:lpstr>
      <vt:lpstr>PowerPoint Presentation</vt:lpstr>
      <vt:lpstr>Mean Intensity J</vt:lpstr>
      <vt:lpstr>J and Energy Density</vt:lpstr>
      <vt:lpstr>Total Energy Density</vt:lpstr>
      <vt:lpstr>Flux F</vt:lpstr>
      <vt:lpstr>Flux in 1-D Atmosphere</vt:lpstr>
      <vt:lpstr>Surface and Observed Flux</vt:lpstr>
      <vt:lpstr>Surface and Observed Flux</vt:lpstr>
      <vt:lpstr>Integrated Flux and Stellar Effective Temperature</vt:lpstr>
      <vt:lpstr>Radiation Pressure Tensor</vt:lpstr>
      <vt:lpstr>Physical Meaning:  Photon Distribution Function</vt:lpstr>
      <vt:lpstr>Mean Radiation Pressure</vt:lpstr>
      <vt:lpstr>K in1-D Case: see hand out</vt:lpstr>
      <vt:lpstr>Isotropic case (deep in star)</vt:lpstr>
      <vt:lpstr>Plane wave (outer atmosphere)</vt:lpstr>
    </vt:vector>
  </TitlesOfParts>
  <Company>GSU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Radiative Field (Mihalas Chap.1)</dc:title>
  <dc:creator> gies</dc:creator>
  <cp:lastModifiedBy>Douglas Russell Gies</cp:lastModifiedBy>
  <cp:revision>39</cp:revision>
  <dcterms:created xsi:type="dcterms:W3CDTF">2017-01-18T02:34:05Z</dcterms:created>
  <dcterms:modified xsi:type="dcterms:W3CDTF">2019-01-21T22:00:29Z</dcterms:modified>
</cp:coreProperties>
</file>