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73" r:id="rId14"/>
    <p:sldId id="272" r:id="rId15"/>
    <p:sldId id="269" r:id="rId16"/>
    <p:sldId id="274" r:id="rId17"/>
    <p:sldId id="275" r:id="rId18"/>
    <p:sldId id="270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65"/>
  </p:normalViewPr>
  <p:slideViewPr>
    <p:cSldViewPr>
      <p:cViewPr varScale="1">
        <p:scale>
          <a:sx n="103" d="100"/>
          <a:sy n="103" d="100"/>
        </p:scale>
        <p:origin x="5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27660C2-3BD4-B842-A252-F39A622993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981F243-3537-1441-ADC9-5F58A7B5A4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79265BB7-6239-6444-B38A-34E88EE5A8D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0A19400-5084-2344-A015-D7C5B4B5B49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43C58D4-0C76-4644-8841-3BC9DA7F8C6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64F3D19-641A-BA43-8C84-F06C2B4209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34CB90-6381-6149-802E-CCA506148D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AE8F48-7463-0D4A-89B3-F1E21316C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D4E316-FA9F-DF46-B4A9-A3CD103637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D3A9AF-9CB0-BC43-8025-AA0196ECE4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061DF-B9D7-F64C-B76B-8ADFDFC824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D7BA4B-ED1E-EE43-A589-865748349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F0CA55-96AD-9947-BAFB-CC286A2B14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EFFD70-35EE-B844-BF3E-2A9374AB3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97324-ED97-3145-822C-2A6BE088E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2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379CCC-9662-1D40-98D5-F782E4413C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C204D3-5A58-7349-93B1-F82150D76F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982E9C-0E78-6349-B0EF-F289BAFE62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295A8-A78E-E143-B0FC-23D03388A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00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6B63C44-2D6F-BE42-A9D8-3A822512F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5A9F478-BC50-3F43-BBBF-E80A7E71B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F7BF676-C053-9E45-88C8-7A5B8E115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48F48-DFA9-E442-9C97-548669BCAC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57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F24D23-AB03-3341-B6ED-04C4EBAAD0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C226A5-D888-0648-A513-D67A6FCC81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8DA23F-1A61-5246-AF58-D66BDA2FCF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12F29-793A-8543-96ED-12E61BDF4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5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850B25-62B4-8F4C-8311-3551A05AF8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733DD0-91EA-9E4F-9373-FBCEC960E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82E975-3333-5645-A932-DA17BA959F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F2D67-ADD0-7B4C-AB02-5CCC7F722F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28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CDB2C6-0BA1-A342-A880-01DFD2BD3D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B2A9F-BAB6-2846-B0C4-A3B95CA43C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37F9AF-7C50-3645-88C4-9AC17236F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6B4AD-14D0-8747-90C3-433743CC1E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77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3BE254-0FE9-DF41-82F2-B1335448A2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778F16-C0CB-A646-9D85-1D60D816FE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FA9FBB-0BA7-F14C-AF5B-190B5676DB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95A2-5CBD-3141-8D5E-F6BEE6F77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11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D320409-B5A0-A84F-8A24-3B60E2C94E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94B6E3-CD95-EE4D-A02C-F61D5989DE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C2F120-104D-B44C-9346-22BF942BF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1467A-B8C9-0D4D-8555-F99B68AE0A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53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CF5C68E-6118-BA44-8F1E-3EB333DFF5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BF9B4B4-D863-2E41-9906-B297581FB1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A426AE-F936-644B-B935-25FBDEFB72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B8DE7-F05F-7F4A-9284-AB2D92879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94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D6A333-6D01-EA48-A607-A2CF9CF3D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0B7658-6CE4-B84A-8049-ADC92E8F96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E5E81A-9E00-B14D-9022-861BBD82AC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37BE8-44D3-9240-BDF0-3FEBD3440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50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0C510B-A1BE-0F46-A42F-BB903D8787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EC3358-3710-704C-ADAF-20C5121F7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B06255-ECAE-604A-9F3D-DAD0ED168F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4832C-450F-1B42-A806-4BE6B2744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80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36D4AD-05D6-2B40-811B-138FA5062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C946A34-79D6-9746-8A65-900BDD567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36A4F7D-1408-8147-8D0C-50140034CF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AD6B5C6-D2E2-AA4A-A116-5EA36759F6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438F9EE-8270-1940-B3DD-38C8ACB59B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A52E49-DE05-7544-B2DE-78927AF556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C2095F12-D138-3A47-906B-F86344DB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CEDA09-EF73-C048-A6C2-393ADDF1425D}" type="slidenum">
              <a:rPr lang="en-US" altLang="en-US" sz="1400"/>
              <a:pPr eaLnBrk="1" hangingPunct="1"/>
              <a:t>1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BBFF9B9-B9AD-D94F-819D-A72B51C381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130425"/>
            <a:ext cx="8305800" cy="1450975"/>
          </a:xfrm>
        </p:spPr>
        <p:txBody>
          <a:bodyPr/>
          <a:lstStyle/>
          <a:p>
            <a:pPr eaLnBrk="1" hangingPunct="1"/>
            <a:r>
              <a:rPr lang="en-US" altLang="en-US"/>
              <a:t>Equation of Transfer</a:t>
            </a:r>
            <a:br>
              <a:rPr lang="en-US" altLang="en-US"/>
            </a:br>
            <a:r>
              <a:rPr lang="en-US" altLang="en-US"/>
              <a:t>(Hubeny &amp; Mihalas Chapter 11)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85BBB36-2BE6-D846-AC28-A122873E9A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Interaction of Radiation &amp; Matter</a:t>
            </a:r>
            <a:br>
              <a:rPr lang="en-US" altLang="en-US" sz="2400"/>
            </a:br>
            <a:r>
              <a:rPr lang="en-US" altLang="en-US" sz="2400"/>
              <a:t>Transfer Equation</a:t>
            </a:r>
            <a:br>
              <a:rPr lang="en-US" altLang="en-US" sz="2400"/>
            </a:br>
            <a:r>
              <a:rPr lang="en-US" altLang="en-US" sz="2400"/>
              <a:t>Formal Solution</a:t>
            </a:r>
            <a:br>
              <a:rPr lang="en-US" altLang="en-US" sz="2400"/>
            </a:br>
            <a:r>
              <a:rPr lang="en-US" altLang="en-US" sz="2400"/>
              <a:t>Eddington-Barbier Relation: Limb Darkening</a:t>
            </a:r>
            <a:br>
              <a:rPr lang="en-US" altLang="en-US" sz="2400"/>
            </a:br>
            <a:r>
              <a:rPr lang="en-US" altLang="en-US" sz="2400"/>
              <a:t>Simple Examples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7">
            <a:extLst>
              <a:ext uri="{FF2B5EF4-FFF2-40B4-BE49-F238E27FC236}">
                <a16:creationId xmlns:a16="http://schemas.microsoft.com/office/drawing/2014/main" id="{78B26E26-D46D-4A45-ACBD-4B740DB5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8B86C6-2688-624B-AB01-23AB7A9CB5E5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CF464D5A-47CB-BB4E-A08E-88C4A55FB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Source Function</a:t>
            </a:r>
          </a:p>
        </p:txBody>
      </p:sp>
      <p:graphicFrame>
        <p:nvGraphicFramePr>
          <p:cNvPr id="24578" name="Object 2">
            <a:extLst>
              <a:ext uri="{FF2B5EF4-FFF2-40B4-BE49-F238E27FC236}">
                <a16:creationId xmlns:a16="http://schemas.microsoft.com/office/drawing/2014/main" id="{CAC3A687-84B4-C548-B90C-6AC61459AAA8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762000" y="1295400"/>
          <a:ext cx="7620000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Bitmap Image" r:id="rId3" imgW="4400550" imgH="3073400" progId="Paint.Picture">
                  <p:embed/>
                </p:oleObj>
              </mc:Choice>
              <mc:Fallback>
                <p:oleObj name="Bitmap Image" r:id="rId3" imgW="4400550" imgH="30734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7620000" cy="532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5">
            <a:extLst>
              <a:ext uri="{FF2B5EF4-FFF2-40B4-BE49-F238E27FC236}">
                <a16:creationId xmlns:a16="http://schemas.microsoft.com/office/drawing/2014/main" id="{47AC90F2-3197-B741-8A6D-71EE7D358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096000"/>
            <a:ext cx="2438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5">
            <a:extLst>
              <a:ext uri="{FF2B5EF4-FFF2-40B4-BE49-F238E27FC236}">
                <a16:creationId xmlns:a16="http://schemas.microsoft.com/office/drawing/2014/main" id="{A474CA49-C3E9-F44C-ACE3-5C4DBF4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C8C5DC-B1E0-9B47-B039-D5EBA53F87E3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25606" name="Rectangle 2">
            <a:extLst>
              <a:ext uri="{FF2B5EF4-FFF2-40B4-BE49-F238E27FC236}">
                <a16:creationId xmlns:a16="http://schemas.microsoft.com/office/drawing/2014/main" id="{2B93A00C-5BBF-9949-A32F-E0DD598ED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Boundary Conditions</a:t>
            </a:r>
          </a:p>
        </p:txBody>
      </p:sp>
      <p:sp>
        <p:nvSpPr>
          <p:cNvPr id="25607" name="Rectangle 3">
            <a:extLst>
              <a:ext uri="{FF2B5EF4-FFF2-40B4-BE49-F238E27FC236}">
                <a16:creationId xmlns:a16="http://schemas.microsoft.com/office/drawing/2014/main" id="{9D0C9D6F-482A-4A40-B093-4F4A4CB9B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Finite slab: specify</a:t>
            </a:r>
            <a:br>
              <a:rPr lang="en-US" altLang="en-US"/>
            </a:br>
            <a:r>
              <a:rPr lang="en-US" altLang="en-US" i="1"/>
              <a:t>I</a:t>
            </a:r>
            <a:r>
              <a:rPr lang="en-US" altLang="en-US" i="1" baseline="30000"/>
              <a:t>-</a:t>
            </a:r>
            <a:r>
              <a:rPr lang="en-US" altLang="en-US"/>
              <a:t> from outer space</a:t>
            </a:r>
            <a:br>
              <a:rPr lang="en-US" altLang="en-US"/>
            </a:br>
            <a:r>
              <a:rPr lang="en-US" altLang="en-US" i="1"/>
              <a:t>I</a:t>
            </a:r>
            <a:r>
              <a:rPr lang="en-US" altLang="en-US" i="1" baseline="30000"/>
              <a:t>+</a:t>
            </a:r>
            <a:r>
              <a:rPr lang="en-US" altLang="en-US"/>
              <a:t> from lower level</a:t>
            </a:r>
          </a:p>
          <a:p>
            <a:pPr eaLnBrk="1" hangingPunct="1"/>
            <a:r>
              <a:rPr lang="en-US" altLang="en-US"/>
              <a:t>Semi-infinite:</a:t>
            </a:r>
            <a:br>
              <a:rPr lang="en-US" altLang="en-US"/>
            </a:br>
            <a:r>
              <a:rPr lang="en-US" altLang="en-US"/>
              <a:t> </a:t>
            </a:r>
            <a:r>
              <a:rPr lang="en-US" altLang="en-US" i="1"/>
              <a:t>I</a:t>
            </a:r>
            <a:r>
              <a:rPr lang="en-US" altLang="en-US" i="1" baseline="30000"/>
              <a:t>-</a:t>
            </a:r>
            <a:r>
              <a:rPr lang="en-US" altLang="en-US"/>
              <a:t> = 0</a:t>
            </a:r>
          </a:p>
        </p:txBody>
      </p:sp>
      <p:sp>
        <p:nvSpPr>
          <p:cNvPr id="25608" name="Rectangle 4">
            <a:extLst>
              <a:ext uri="{FF2B5EF4-FFF2-40B4-BE49-F238E27FC236}">
                <a16:creationId xmlns:a16="http://schemas.microsoft.com/office/drawing/2014/main" id="{43B50254-08BC-F846-8F1D-6554D883B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362200"/>
            <a:ext cx="1981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609" name="Rectangle 7">
            <a:extLst>
              <a:ext uri="{FF2B5EF4-FFF2-40B4-BE49-F238E27FC236}">
                <a16:creationId xmlns:a16="http://schemas.microsoft.com/office/drawing/2014/main" id="{D41FD05F-685D-4749-8C31-908F44D2C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810000"/>
            <a:ext cx="2057400" cy="3276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aphicFrame>
        <p:nvGraphicFramePr>
          <p:cNvPr id="25602" name="Object 2">
            <a:extLst>
              <a:ext uri="{FF2B5EF4-FFF2-40B4-BE49-F238E27FC236}">
                <a16:creationId xmlns:a16="http://schemas.microsoft.com/office/drawing/2014/main" id="{313281E5-3F80-C14D-A6FF-6FC9342E1A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4343400"/>
          <a:ext cx="2667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3" imgW="20777200" imgH="6731000" progId="Equation.COEE2">
                  <p:embed/>
                </p:oleObj>
              </mc:Choice>
              <mc:Fallback>
                <p:oleObj name="Equation" r:id="rId3" imgW="20777200" imgH="67310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43400"/>
                        <a:ext cx="2667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id="{265B9A61-C18D-7746-A2D3-030B66C1FF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000" y="2133600"/>
          <a:ext cx="10318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Equation" r:id="rId5" imgW="8775700" imgH="9067800" progId="Equation.COEE2">
                  <p:embed/>
                </p:oleObj>
              </mc:Choice>
              <mc:Fallback>
                <p:oleObj name="Equation" r:id="rId5" imgW="8775700" imgH="90678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133600"/>
                        <a:ext cx="10318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>
            <a:extLst>
              <a:ext uri="{FF2B5EF4-FFF2-40B4-BE49-F238E27FC236}">
                <a16:creationId xmlns:a16="http://schemas.microsoft.com/office/drawing/2014/main" id="{29893BDE-A06B-674F-8C99-DBD55F3CE1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3581400"/>
          <a:ext cx="99853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Equation" r:id="rId7" imgW="8483600" imgH="3797300" progId="Equation.COEE2">
                  <p:embed/>
                </p:oleObj>
              </mc:Choice>
              <mc:Fallback>
                <p:oleObj name="Equation" r:id="rId7" imgW="8483600" imgH="3797300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581400"/>
                        <a:ext cx="998538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Slide Number Placeholder 5">
            <a:extLst>
              <a:ext uri="{FF2B5EF4-FFF2-40B4-BE49-F238E27FC236}">
                <a16:creationId xmlns:a16="http://schemas.microsoft.com/office/drawing/2014/main" id="{246436AD-779C-9F4F-81C4-0622A6C5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C8E522-05A8-6B42-B136-BF9F081C11BB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26630" name="Rectangle 4">
            <a:extLst>
              <a:ext uri="{FF2B5EF4-FFF2-40B4-BE49-F238E27FC236}">
                <a16:creationId xmlns:a16="http://schemas.microsoft.com/office/drawing/2014/main" id="{A7D4142A-09D1-C14C-AE7D-198613D49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Formal Solution</a:t>
            </a: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5A1BE9FE-3E3B-ED4B-8BAD-CD3A75B04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Use integrating factor</a:t>
            </a:r>
          </a:p>
          <a:p>
            <a:pPr eaLnBrk="1" hangingPunct="1"/>
            <a:r>
              <a:rPr lang="en-US" altLang="en-US"/>
              <a:t>Thus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pPr eaLnBrk="1" hangingPunct="1"/>
            <a:r>
              <a:rPr lang="en-US" altLang="en-US"/>
              <a:t>In TE:</a:t>
            </a:r>
          </a:p>
        </p:txBody>
      </p:sp>
      <p:graphicFrame>
        <p:nvGraphicFramePr>
          <p:cNvPr id="26626" name="Object 2">
            <a:extLst>
              <a:ext uri="{FF2B5EF4-FFF2-40B4-BE49-F238E27FC236}">
                <a16:creationId xmlns:a16="http://schemas.microsoft.com/office/drawing/2014/main" id="{FB7264FE-E9FC-6547-843E-FDD9F7867F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1447800"/>
          <a:ext cx="12192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Equation" r:id="rId3" imgW="7607300" imgH="4394200" progId="Equation.COEE2">
                  <p:embed/>
                </p:oleObj>
              </mc:Choice>
              <mc:Fallback>
                <p:oleObj name="Equation" r:id="rId3" imgW="7607300" imgH="43942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447800"/>
                        <a:ext cx="12192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>
            <a:extLst>
              <a:ext uri="{FF2B5EF4-FFF2-40B4-BE49-F238E27FC236}">
                <a16:creationId xmlns:a16="http://schemas.microsoft.com/office/drawing/2014/main" id="{36B09F8B-5EEC-B543-9C76-98BB55757E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2895600"/>
          <a:ext cx="76200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Equation" r:id="rId5" imgW="72555100" imgH="10236200" progId="Equation.COEE2">
                  <p:embed/>
                </p:oleObj>
              </mc:Choice>
              <mc:Fallback>
                <p:oleObj name="Equation" r:id="rId5" imgW="72555100" imgH="102362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95600"/>
                        <a:ext cx="76200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>
            <a:extLst>
              <a:ext uri="{FF2B5EF4-FFF2-40B4-BE49-F238E27FC236}">
                <a16:creationId xmlns:a16="http://schemas.microsoft.com/office/drawing/2014/main" id="{04FDF12F-7F13-6548-9B1A-B7CFC1F041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5003800"/>
          <a:ext cx="662940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Equation" r:id="rId7" imgW="58508900" imgH="9944100" progId="Equation.COEE2">
                  <p:embed/>
                </p:oleObj>
              </mc:Choice>
              <mc:Fallback>
                <p:oleObj name="Equation" r:id="rId7" imgW="58508900" imgH="9944100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03800"/>
                        <a:ext cx="6629400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4856BF39-C043-154C-90AA-20B99443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1979CC-7118-F74C-8EBD-1263F032B973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78B86B5E-3CE5-3648-B2BD-8ABF4FBD2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Integrate for Formal Solution</a:t>
            </a:r>
          </a:p>
        </p:txBody>
      </p:sp>
      <p:graphicFrame>
        <p:nvGraphicFramePr>
          <p:cNvPr id="27650" name="Object 2">
            <a:extLst>
              <a:ext uri="{FF2B5EF4-FFF2-40B4-BE49-F238E27FC236}">
                <a16:creationId xmlns:a16="http://schemas.microsoft.com/office/drawing/2014/main" id="{04008822-5453-F045-A7F2-07E9004F37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463" y="1465263"/>
          <a:ext cx="7202487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3" imgW="57632600" imgH="35394900" progId="Equation.COEE2">
                  <p:embed/>
                </p:oleObj>
              </mc:Choice>
              <mc:Fallback>
                <p:oleObj name="Equation" r:id="rId3" imgW="57632600" imgH="353949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1465263"/>
                        <a:ext cx="7202487" cy="442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0FAA2FA8-5C3C-6C45-A86C-CF783C60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44D3DF7-50A1-CC44-9EC0-5FFDA8B2C389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175CCAC5-381B-514F-9F30-B0E8797BD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Formal Solution: Semi-infinite case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89F0C85C-92BA-D849-98EC-AC9C4981A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Emergent intensity at </a:t>
            </a:r>
            <a:r>
              <a:rPr lang="el-GR" altLang="en-US" i="1">
                <a:cs typeface="Arial" panose="020B0604020202020204" pitchFamily="34" charset="0"/>
              </a:rPr>
              <a:t>τ</a:t>
            </a:r>
            <a:r>
              <a:rPr lang="en-US" altLang="en-US">
                <a:cs typeface="Arial" panose="020B0604020202020204" pitchFamily="34" charset="0"/>
              </a:rPr>
              <a:t> = 0 is</a:t>
            </a:r>
            <a:br>
              <a:rPr lang="en-US" altLang="en-US">
                <a:cs typeface="Arial" panose="020B0604020202020204" pitchFamily="34" charset="0"/>
              </a:rPr>
            </a:br>
            <a:br>
              <a:rPr lang="en-US" altLang="en-US">
                <a:cs typeface="Arial" panose="020B0604020202020204" pitchFamily="34" charset="0"/>
              </a:rPr>
            </a:br>
            <a:br>
              <a:rPr lang="en-US" altLang="en-US">
                <a:cs typeface="Arial" panose="020B0604020202020204" pitchFamily="34" charset="0"/>
              </a:rPr>
            </a:br>
            <a:br>
              <a:rPr lang="en-US" altLang="en-US">
                <a:cs typeface="Arial" panose="020B0604020202020204" pitchFamily="34" charset="0"/>
              </a:rPr>
            </a:br>
            <a:br>
              <a:rPr lang="en-US" altLang="en-US">
                <a:cs typeface="Arial" panose="020B0604020202020204" pitchFamily="34" charset="0"/>
              </a:rPr>
            </a:br>
            <a:endParaRPr lang="en-US" altLang="en-US"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Intensity is Laplace transform of source function </a:t>
            </a:r>
            <a:r>
              <a:rPr lang="en-US" altLang="en-US"/>
              <a:t> </a:t>
            </a:r>
          </a:p>
        </p:txBody>
      </p:sp>
      <p:graphicFrame>
        <p:nvGraphicFramePr>
          <p:cNvPr id="28674" name="Object 2">
            <a:extLst>
              <a:ext uri="{FF2B5EF4-FFF2-40B4-BE49-F238E27FC236}">
                <a16:creationId xmlns:a16="http://schemas.microsoft.com/office/drawing/2014/main" id="{009D21FC-0403-7045-AF5D-BD39A4B46B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2286000"/>
          <a:ext cx="4038600" cy="230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Equation" r:id="rId3" imgW="28676600" imgH="16383000" progId="Equation.COEE2">
                  <p:embed/>
                </p:oleObj>
              </mc:Choice>
              <mc:Fallback>
                <p:oleObj name="Equation" r:id="rId3" imgW="28676600" imgH="163830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86000"/>
                        <a:ext cx="4038600" cy="230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AA104771-0593-714E-916D-10963BAF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A63B11-B497-B345-B177-AC14CF7FE62D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04F2C3B0-CE5D-CC4F-98B7-F91735B2A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Eddington-Barbier Relation</a:t>
            </a:r>
          </a:p>
        </p:txBody>
      </p:sp>
      <p:graphicFrame>
        <p:nvGraphicFramePr>
          <p:cNvPr id="29698" name="Object 2">
            <a:extLst>
              <a:ext uri="{FF2B5EF4-FFF2-40B4-BE49-F238E27FC236}">
                <a16:creationId xmlns:a16="http://schemas.microsoft.com/office/drawing/2014/main" id="{D9CFE849-428D-8F42-9D3F-A7F25166D0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1295400"/>
          <a:ext cx="6400800" cy="51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Equation" r:id="rId3" imgW="73139300" imgH="59105800" progId="Equation.COEE2">
                  <p:embed/>
                </p:oleObj>
              </mc:Choice>
              <mc:Fallback>
                <p:oleObj name="Equation" r:id="rId3" imgW="73139300" imgH="591058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95400"/>
                        <a:ext cx="6400800" cy="517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3FE5CBBE-A589-2C4C-94D4-BA1F728D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92EAEF2-45A2-FE42-9336-82B00FC43EAF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603CB60F-1576-3346-88F7-CA6960123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Application: Stellar Limb Darkening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4693FE99-C150-9F46-AD50-E642A527C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91000" cy="4495800"/>
          </a:xfrm>
        </p:spPr>
        <p:txBody>
          <a:bodyPr/>
          <a:lstStyle/>
          <a:p>
            <a:pPr eaLnBrk="1" hangingPunct="1"/>
            <a:r>
              <a:rPr lang="en-US" altLang="en-US"/>
              <a:t>Limb darkening of Sun and stars shows how </a:t>
            </a:r>
            <a:r>
              <a:rPr lang="en-US" altLang="en-US" i="1"/>
              <a:t>S</a:t>
            </a:r>
            <a:r>
              <a:rPr lang="en-US" altLang="en-US"/>
              <a:t> varies from </a:t>
            </a:r>
            <a:r>
              <a:rPr lang="el-GR" altLang="en-US" i="1">
                <a:cs typeface="Arial" panose="020B0604020202020204" pitchFamily="34" charset="0"/>
              </a:rPr>
              <a:t>τ</a:t>
            </a:r>
            <a:r>
              <a:rPr lang="en-US" altLang="en-US" b="1" i="1">
                <a:cs typeface="Arial" panose="020B0604020202020204" pitchFamily="34" charset="0"/>
              </a:rPr>
              <a:t> </a:t>
            </a:r>
            <a:r>
              <a:rPr lang="en-US" altLang="en-US">
                <a:cs typeface="Arial" panose="020B0604020202020204" pitchFamily="34" charset="0"/>
              </a:rPr>
              <a:t>= 0 to 1, and thus how </a:t>
            </a:r>
            <a:r>
              <a:rPr lang="en-US" altLang="en-US" i="1">
                <a:cs typeface="Arial" panose="020B0604020202020204" pitchFamily="34" charset="0"/>
              </a:rPr>
              <a:t>T</a:t>
            </a:r>
            <a:r>
              <a:rPr lang="en-US" altLang="en-US">
                <a:cs typeface="Arial" panose="020B0604020202020204" pitchFamily="34" charset="0"/>
              </a:rPr>
              <a:t>(</a:t>
            </a:r>
            <a:r>
              <a:rPr lang="el-GR" altLang="en-US" i="1">
                <a:cs typeface="Arial" panose="020B0604020202020204" pitchFamily="34" charset="0"/>
              </a:rPr>
              <a:t>τ</a:t>
            </a:r>
            <a:r>
              <a:rPr lang="en-US" altLang="en-US">
                <a:cs typeface="Arial" panose="020B0604020202020204" pitchFamily="34" charset="0"/>
              </a:rPr>
              <a:t>) varies (since </a:t>
            </a:r>
            <a:r>
              <a:rPr lang="en-US" altLang="en-US" i="1">
                <a:cs typeface="Arial" panose="020B0604020202020204" pitchFamily="34" charset="0"/>
              </a:rPr>
              <a:t>S ≈ B</a:t>
            </a:r>
            <a:r>
              <a:rPr lang="en-US" altLang="en-US">
                <a:cs typeface="Arial" panose="020B0604020202020204" pitchFamily="34" charset="0"/>
              </a:rPr>
              <a:t>(</a:t>
            </a:r>
            <a:r>
              <a:rPr lang="en-US" altLang="en-US" i="1">
                <a:cs typeface="Arial" panose="020B0604020202020204" pitchFamily="34" charset="0"/>
              </a:rPr>
              <a:t>T</a:t>
            </a:r>
            <a:r>
              <a:rPr lang="en-US" altLang="en-US">
                <a:cs typeface="Arial" panose="020B0604020202020204" pitchFamily="34" charset="0"/>
              </a:rPr>
              <a:t>), Planck function)</a:t>
            </a:r>
            <a:endParaRPr lang="el-GR" altLang="en-US">
              <a:cs typeface="Arial" panose="020B0604020202020204" pitchFamily="34" charset="0"/>
            </a:endParaRPr>
          </a:p>
        </p:txBody>
      </p:sp>
      <p:pic>
        <p:nvPicPr>
          <p:cNvPr id="30725" name="Picture 4">
            <a:extLst>
              <a:ext uri="{FF2B5EF4-FFF2-40B4-BE49-F238E27FC236}">
                <a16:creationId xmlns:a16="http://schemas.microsoft.com/office/drawing/2014/main" id="{C86ED4DE-3E18-AC41-BC8A-D6E3A741C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5">
            <a:extLst>
              <a:ext uri="{FF2B5EF4-FFF2-40B4-BE49-F238E27FC236}">
                <a16:creationId xmlns:a16="http://schemas.microsoft.com/office/drawing/2014/main" id="{BBC3D3E8-98CB-E04A-825B-7AE195DF0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0960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i="1">
                <a:cs typeface="Arial" panose="020B0604020202020204" pitchFamily="34" charset="0"/>
              </a:rPr>
              <a:t>μ</a:t>
            </a:r>
            <a:r>
              <a:rPr lang="en-US" altLang="en-US">
                <a:cs typeface="Arial" panose="020B0604020202020204" pitchFamily="34" charset="0"/>
              </a:rPr>
              <a:t>=1 at center; </a:t>
            </a:r>
            <a:r>
              <a:rPr lang="el-GR" altLang="en-US" i="1">
                <a:cs typeface="Arial" panose="020B0604020202020204" pitchFamily="34" charset="0"/>
              </a:rPr>
              <a:t>μ</a:t>
            </a:r>
            <a:r>
              <a:rPr lang="en-US" altLang="en-US">
                <a:cs typeface="Arial" panose="020B0604020202020204" pitchFamily="34" charset="0"/>
              </a:rPr>
              <a:t>=0 at edge</a:t>
            </a:r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30727" name="Oval 6">
            <a:extLst>
              <a:ext uri="{FF2B5EF4-FFF2-40B4-BE49-F238E27FC236}">
                <a16:creationId xmlns:a16="http://schemas.microsoft.com/office/drawing/2014/main" id="{EAB0BCBC-D36C-B647-A2DF-AD2889842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733800"/>
            <a:ext cx="2057400" cy="1981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0728" name="Line 7">
            <a:extLst>
              <a:ext uri="{FF2B5EF4-FFF2-40B4-BE49-F238E27FC236}">
                <a16:creationId xmlns:a16="http://schemas.microsoft.com/office/drawing/2014/main" id="{702DECE5-008E-394C-8515-4228789F64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8">
            <a:extLst>
              <a:ext uri="{FF2B5EF4-FFF2-40B4-BE49-F238E27FC236}">
                <a16:creationId xmlns:a16="http://schemas.microsoft.com/office/drawing/2014/main" id="{C4A36D5C-1EA1-E646-A3EB-6C2A344170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4724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9">
            <a:extLst>
              <a:ext uri="{FF2B5EF4-FFF2-40B4-BE49-F238E27FC236}">
                <a16:creationId xmlns:a16="http://schemas.microsoft.com/office/drawing/2014/main" id="{ECB3E3E5-EEDF-0247-8234-6B66ADC73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724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1">
            <a:extLst>
              <a:ext uri="{FF2B5EF4-FFF2-40B4-BE49-F238E27FC236}">
                <a16:creationId xmlns:a16="http://schemas.microsoft.com/office/drawing/2014/main" id="{28390E3C-9316-C04E-A6A1-63C88B94F7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4724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>
            <a:extLst>
              <a:ext uri="{FF2B5EF4-FFF2-40B4-BE49-F238E27FC236}">
                <a16:creationId xmlns:a16="http://schemas.microsoft.com/office/drawing/2014/main" id="{C54FB9F3-66CD-C547-A469-1B435E434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724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Slide Number Placeholder 5">
            <a:extLst>
              <a:ext uri="{FF2B5EF4-FFF2-40B4-BE49-F238E27FC236}">
                <a16:creationId xmlns:a16="http://schemas.microsoft.com/office/drawing/2014/main" id="{C30C1802-AFF3-FC4D-915B-0E41E89D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3D56A8B-09C4-CE41-85FE-BCB16EFC1E89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31750" name="Rectangle 2">
            <a:extLst>
              <a:ext uri="{FF2B5EF4-FFF2-40B4-BE49-F238E27FC236}">
                <a16:creationId xmlns:a16="http://schemas.microsoft.com/office/drawing/2014/main" id="{4124FDD9-1E56-874C-94FA-1FA6A1935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Examples (Rutten p. 16)</a:t>
            </a:r>
          </a:p>
        </p:txBody>
      </p:sp>
      <p:sp>
        <p:nvSpPr>
          <p:cNvPr id="31751" name="Rectangle 4">
            <a:extLst>
              <a:ext uri="{FF2B5EF4-FFF2-40B4-BE49-F238E27FC236}">
                <a16:creationId xmlns:a16="http://schemas.microsoft.com/office/drawing/2014/main" id="{AF482443-8AEF-3843-B55A-1F00ED9A9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/>
              <a:t>Suppose S = constant, </a:t>
            </a:r>
            <a:r>
              <a:rPr lang="el-GR" altLang="en-US" i="1">
                <a:cs typeface="Arial" panose="020B0604020202020204" pitchFamily="34" charset="0"/>
              </a:rPr>
              <a:t>τ</a:t>
            </a:r>
            <a:r>
              <a:rPr lang="en-US" altLang="en-US" baseline="-25000">
                <a:cs typeface="Arial" panose="020B0604020202020204" pitchFamily="34" charset="0"/>
              </a:rPr>
              <a:t>1 </a:t>
            </a:r>
            <a:r>
              <a:rPr lang="en-US" altLang="en-US">
                <a:cs typeface="Arial" panose="020B0604020202020204" pitchFamily="34" charset="0"/>
              </a:rPr>
              <a:t>= 0, </a:t>
            </a:r>
            <a:r>
              <a:rPr lang="en-US" altLang="en-US"/>
              <a:t> </a:t>
            </a:r>
            <a:r>
              <a:rPr lang="el-GR" altLang="en-US" i="1">
                <a:cs typeface="Arial" panose="020B0604020202020204" pitchFamily="34" charset="0"/>
              </a:rPr>
              <a:t>μ</a:t>
            </a:r>
            <a:r>
              <a:rPr lang="en-US" altLang="en-US">
                <a:cs typeface="Arial" panose="020B0604020202020204" pitchFamily="34" charset="0"/>
              </a:rPr>
              <a:t> = 1 and find radiation leaving gas slab</a:t>
            </a:r>
            <a:br>
              <a:rPr lang="en-US" altLang="en-US">
                <a:cs typeface="Arial" panose="020B0604020202020204" pitchFamily="34" charset="0"/>
              </a:rPr>
            </a:br>
            <a:br>
              <a:rPr lang="en-US" altLang="en-US">
                <a:cs typeface="Arial" panose="020B0604020202020204" pitchFamily="34" charset="0"/>
              </a:rPr>
            </a:br>
            <a:br>
              <a:rPr lang="en-US" altLang="en-US">
                <a:cs typeface="Arial" panose="020B0604020202020204" pitchFamily="34" charset="0"/>
              </a:rPr>
            </a:br>
            <a:br>
              <a:rPr lang="en-US" altLang="en-US">
                <a:cs typeface="Arial" panose="020B0604020202020204" pitchFamily="34" charset="0"/>
              </a:rPr>
            </a:br>
            <a:br>
              <a:rPr lang="en-US" altLang="en-US">
                <a:cs typeface="Arial" panose="020B0604020202020204" pitchFamily="34" charset="0"/>
              </a:rPr>
            </a:br>
            <a:endParaRPr lang="en-US" altLang="en-US"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Small optical depth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Large optical depth</a:t>
            </a:r>
            <a:endParaRPr lang="el-GR" altLang="en-US">
              <a:cs typeface="Arial" panose="020B0604020202020204" pitchFamily="34" charset="0"/>
            </a:endParaRPr>
          </a:p>
        </p:txBody>
      </p:sp>
      <p:graphicFrame>
        <p:nvGraphicFramePr>
          <p:cNvPr id="31746" name="Object 2">
            <a:extLst>
              <a:ext uri="{FF2B5EF4-FFF2-40B4-BE49-F238E27FC236}">
                <a16:creationId xmlns:a16="http://schemas.microsoft.com/office/drawing/2014/main" id="{F023C303-25C6-3A48-95CB-350A627396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590800"/>
          <a:ext cx="7620000" cy="223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Equation" r:id="rId3" imgW="59982100" imgH="17551400" progId="Equation.COEE2">
                  <p:embed/>
                </p:oleObj>
              </mc:Choice>
              <mc:Fallback>
                <p:oleObj name="Equation" r:id="rId3" imgW="59982100" imgH="175514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7620000" cy="223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>
            <a:extLst>
              <a:ext uri="{FF2B5EF4-FFF2-40B4-BE49-F238E27FC236}">
                <a16:creationId xmlns:a16="http://schemas.microsoft.com/office/drawing/2014/main" id="{EEE77937-3D7F-E841-80AC-2BE90D3B88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5029200"/>
          <a:ext cx="38862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Equation" r:id="rId5" imgW="33350200" imgH="6146800" progId="Equation.COEE2">
                  <p:embed/>
                </p:oleObj>
              </mc:Choice>
              <mc:Fallback>
                <p:oleObj name="Equation" r:id="rId5" imgW="33350200" imgH="61468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029200"/>
                        <a:ext cx="388620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>
            <a:extLst>
              <a:ext uri="{FF2B5EF4-FFF2-40B4-BE49-F238E27FC236}">
                <a16:creationId xmlns:a16="http://schemas.microsoft.com/office/drawing/2014/main" id="{CE8ADEAF-9AA8-C648-B264-3599CC43CF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5791200"/>
          <a:ext cx="10668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Equation" r:id="rId7" imgW="8775700" imgH="3505200" progId="Equation.COEE2">
                  <p:embed/>
                </p:oleObj>
              </mc:Choice>
              <mc:Fallback>
                <p:oleObj name="Equation" r:id="rId7" imgW="8775700" imgH="3505200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791200"/>
                        <a:ext cx="10668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B9566E16-D75C-184C-9A0E-449A7EFFC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722357-3E0B-674D-B397-8838B7918826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2C1DE9CA-6C86-BC46-9754-D08E538DD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Examples (Rutten p. 16)</a:t>
            </a:r>
          </a:p>
        </p:txBody>
      </p:sp>
      <p:graphicFrame>
        <p:nvGraphicFramePr>
          <p:cNvPr id="32770" name="Object 2">
            <a:extLst>
              <a:ext uri="{FF2B5EF4-FFF2-40B4-BE49-F238E27FC236}">
                <a16:creationId xmlns:a16="http://schemas.microsoft.com/office/drawing/2014/main" id="{A28DE13E-E7C7-0940-B4BF-46DEF0481858}"/>
              </a:ext>
            </a:extLst>
          </p:cNvPr>
          <p:cNvGraphicFramePr>
            <a:graphicFrameLocks noChangeAspect="1"/>
          </p:cNvGraphicFramePr>
          <p:nvPr>
            <p:ph type="body" idx="1"/>
          </p:nvPr>
        </p:nvGraphicFramePr>
        <p:xfrm>
          <a:off x="1905000" y="1219200"/>
          <a:ext cx="5410200" cy="468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Bitmap Image" r:id="rId3" imgW="1860550" imgH="1612900" progId="Paint.Picture">
                  <p:embed/>
                </p:oleObj>
              </mc:Choice>
              <mc:Fallback>
                <p:oleObj name="Bitmap Image" r:id="rId3" imgW="1860550" imgH="16129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19200"/>
                        <a:ext cx="5410200" cy="468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5">
            <a:extLst>
              <a:ext uri="{FF2B5EF4-FFF2-40B4-BE49-F238E27FC236}">
                <a16:creationId xmlns:a16="http://schemas.microsoft.com/office/drawing/2014/main" id="{A4FD1CA8-79AC-8549-ADE3-483D46739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43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Optically thick case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762BD743-BC73-E84D-9307-4874A71D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E6C1DA-E2C0-644F-929A-80779DCD0652}" type="slidenum">
              <a:rPr lang="en-US" altLang="en-US" sz="1400"/>
              <a:pPr eaLnBrk="1" hangingPunct="1"/>
              <a:t>19</a:t>
            </a:fld>
            <a:endParaRPr lang="en-US" altLang="en-US" sz="1400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3A8478D1-7283-844D-AE5B-2EA7B59C0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Examples (Rutten p. 16)</a:t>
            </a:r>
          </a:p>
        </p:txBody>
      </p:sp>
      <p:graphicFrame>
        <p:nvGraphicFramePr>
          <p:cNvPr id="33794" name="Object 2">
            <a:extLst>
              <a:ext uri="{FF2B5EF4-FFF2-40B4-BE49-F238E27FC236}">
                <a16:creationId xmlns:a16="http://schemas.microsoft.com/office/drawing/2014/main" id="{A5406245-500F-4648-9084-D716A86993C9}"/>
              </a:ext>
            </a:extLst>
          </p:cNvPr>
          <p:cNvGraphicFramePr>
            <a:graphicFrameLocks noChangeAspect="1"/>
          </p:cNvGraphicFramePr>
          <p:nvPr>
            <p:ph type="body" idx="1"/>
          </p:nvPr>
        </p:nvGraphicFramePr>
        <p:xfrm>
          <a:off x="1981200" y="1295400"/>
          <a:ext cx="5126038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Bitmap Image" r:id="rId3" imgW="1625600" imgH="1435100" progId="Paint.Picture">
                  <p:embed/>
                </p:oleObj>
              </mc:Choice>
              <mc:Fallback>
                <p:oleObj name="Bitmap Image" r:id="rId3" imgW="1625600" imgH="14351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95400"/>
                        <a:ext cx="5126038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4">
            <a:extLst>
              <a:ext uri="{FF2B5EF4-FFF2-40B4-BE49-F238E27FC236}">
                <a16:creationId xmlns:a16="http://schemas.microsoft.com/office/drawing/2014/main" id="{5CA3B2B5-0721-0E4D-A676-8CAD9B41A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43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Optically thin case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04DD645-9AE8-B644-B570-6AF43933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F2FFC5-C5D8-294C-85BF-3DE34346C09F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A7FE1F5-9602-FF44-B75D-C8F69537F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Scattering of Light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E4BE98D-6F3D-5248-973D-691B46E95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Photon interacts with a scattering center and emerges in a new direction with a possibly slightly different energy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Photon interacts with atom: </a:t>
            </a:r>
            <a:r>
              <a:rPr lang="en-US" altLang="en-US" sz="2800" i="1"/>
              <a:t>e</a:t>
            </a:r>
            <a:r>
              <a:rPr lang="en-US" altLang="en-US" sz="2800"/>
              <a:t>- transition from low to high to low states with emission of photon given by a redistribution function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Photon with free electron: Thomson scattering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Photon with free charged particle: </a:t>
            </a:r>
            <a:br>
              <a:rPr lang="en-US" altLang="en-US" sz="2800"/>
            </a:br>
            <a:r>
              <a:rPr lang="en-US" altLang="en-US" sz="2800"/>
              <a:t>Compton scattering (high energy)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Resonance with bound atom: Rayleigh scattering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B890EE1B-AD12-124B-80CC-0934614E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64F2BB-9622-E544-838E-DF618CCAD22D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3B04E57F-B85D-9344-AF88-C01B0896F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Examples (Rutten p. 16)</a:t>
            </a:r>
          </a:p>
        </p:txBody>
      </p:sp>
      <p:graphicFrame>
        <p:nvGraphicFramePr>
          <p:cNvPr id="34818" name="Object 2">
            <a:extLst>
              <a:ext uri="{FF2B5EF4-FFF2-40B4-BE49-F238E27FC236}">
                <a16:creationId xmlns:a16="http://schemas.microsoft.com/office/drawing/2014/main" id="{86E3952C-DE60-564F-979D-FB781B231998}"/>
              </a:ext>
            </a:extLst>
          </p:cNvPr>
          <p:cNvGraphicFramePr>
            <a:graphicFrameLocks noChangeAspect="1"/>
          </p:cNvGraphicFramePr>
          <p:nvPr>
            <p:ph type="body" idx="1"/>
          </p:nvPr>
        </p:nvGraphicFramePr>
        <p:xfrm>
          <a:off x="1897063" y="1600200"/>
          <a:ext cx="534828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Bitmap Image" r:id="rId3" imgW="1733550" imgH="1466850" progId="Paint.Picture">
                  <p:embed/>
                </p:oleObj>
              </mc:Choice>
              <mc:Fallback>
                <p:oleObj name="Bitmap Image" r:id="rId3" imgW="1733550" imgH="14668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1600200"/>
                        <a:ext cx="5348287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10E8179B-83ED-C743-858A-44F9C286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31BAB7-3B45-5343-9167-3265D3D2C153}" type="slidenum">
              <a:rPr lang="en-US" altLang="en-US" sz="1400"/>
              <a:pPr eaLnBrk="1" hangingPunct="1"/>
              <a:t>21</a:t>
            </a:fld>
            <a:endParaRPr lang="en-US" altLang="en-US" sz="1400"/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A99691C7-B04B-2E4C-B3D9-9024AA26A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Examples (Rutten p. 16)</a:t>
            </a:r>
          </a:p>
        </p:txBody>
      </p:sp>
      <p:graphicFrame>
        <p:nvGraphicFramePr>
          <p:cNvPr id="35842" name="Object 2">
            <a:extLst>
              <a:ext uri="{FF2B5EF4-FFF2-40B4-BE49-F238E27FC236}">
                <a16:creationId xmlns:a16="http://schemas.microsoft.com/office/drawing/2014/main" id="{AD8188CC-9FF3-684D-BCFB-0D1CAFD9056D}"/>
              </a:ext>
            </a:extLst>
          </p:cNvPr>
          <p:cNvGraphicFramePr>
            <a:graphicFrameLocks noChangeAspect="1"/>
          </p:cNvGraphicFramePr>
          <p:nvPr>
            <p:ph type="body" idx="1"/>
          </p:nvPr>
        </p:nvGraphicFramePr>
        <p:xfrm>
          <a:off x="1852613" y="1600200"/>
          <a:ext cx="543877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Bitmap Image" r:id="rId3" imgW="1816100" imgH="1511300" progId="Paint.Picture">
                  <p:embed/>
                </p:oleObj>
              </mc:Choice>
              <mc:Fallback>
                <p:oleObj name="Bitmap Image" r:id="rId3" imgW="1816100" imgH="15113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1600200"/>
                        <a:ext cx="5438775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026E667B-BD40-1F43-922D-EF066384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7DDF5A-80BC-DD40-8BCC-41BAF85ECF18}" type="slidenum">
              <a:rPr lang="en-US" altLang="en-US" sz="1400"/>
              <a:pPr eaLnBrk="1" hangingPunct="1"/>
              <a:t>22</a:t>
            </a:fld>
            <a:endParaRPr lang="en-US" altLang="en-US" sz="1400"/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DECB39F7-19EE-5443-87A6-FA7A8D0733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Examples (Rutten p. 16)</a:t>
            </a:r>
          </a:p>
        </p:txBody>
      </p:sp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8A7686E7-E3F6-CC4D-B21D-E2D021B9D18F}"/>
              </a:ext>
            </a:extLst>
          </p:cNvPr>
          <p:cNvGraphicFramePr>
            <a:graphicFrameLocks noChangeAspect="1"/>
          </p:cNvGraphicFramePr>
          <p:nvPr>
            <p:ph type="body" idx="1"/>
          </p:nvPr>
        </p:nvGraphicFramePr>
        <p:xfrm>
          <a:off x="2127250" y="1600200"/>
          <a:ext cx="48895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Bitmap Image" r:id="rId3" imgW="1625600" imgH="1504950" progId="Paint.Picture">
                  <p:embed/>
                </p:oleObj>
              </mc:Choice>
              <mc:Fallback>
                <p:oleObj name="Bitmap Image" r:id="rId3" imgW="1625600" imgH="15049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1600200"/>
                        <a:ext cx="488950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C2ECB354-FB15-0840-804C-E4A0A0C2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0D5F0A-189C-3642-97C2-B899C27B83B6}" type="slidenum">
              <a:rPr lang="en-US" altLang="en-US" sz="1400"/>
              <a:pPr eaLnBrk="1" hangingPunct="1"/>
              <a:t>23</a:t>
            </a:fld>
            <a:endParaRPr lang="en-US" altLang="en-US" sz="1400"/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34F828C6-686B-884D-B9BB-F5B7225FB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Examples (Rutten p. 16)</a:t>
            </a:r>
          </a:p>
        </p:txBody>
      </p:sp>
      <p:graphicFrame>
        <p:nvGraphicFramePr>
          <p:cNvPr id="37890" name="Object 2">
            <a:extLst>
              <a:ext uri="{FF2B5EF4-FFF2-40B4-BE49-F238E27FC236}">
                <a16:creationId xmlns:a16="http://schemas.microsoft.com/office/drawing/2014/main" id="{DE3B24A0-4FD5-C44A-9478-572E717BBD91}"/>
              </a:ext>
            </a:extLst>
          </p:cNvPr>
          <p:cNvGraphicFramePr>
            <a:graphicFrameLocks noChangeAspect="1"/>
          </p:cNvGraphicFramePr>
          <p:nvPr>
            <p:ph type="body" idx="1"/>
          </p:nvPr>
        </p:nvGraphicFramePr>
        <p:xfrm>
          <a:off x="2263775" y="1600200"/>
          <a:ext cx="46164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Bitmap Image" r:id="rId3" imgW="1625600" imgH="1593850" progId="Paint.Picture">
                  <p:embed/>
                </p:oleObj>
              </mc:Choice>
              <mc:Fallback>
                <p:oleObj name="Bitmap Image" r:id="rId3" imgW="1625600" imgH="15938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1600200"/>
                        <a:ext cx="461645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B0241A58-1BA6-CD45-845A-A5E7D7A2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B95517-FB8B-5B4E-9756-41BD4BEF0143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519E8CE-F0D6-6F4E-9E46-52F72CC39E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Absorption of Light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C978291-7046-6645-8BA8-6BC3F183E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Photon captured, energy goes into gas thermal energy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Photoionization (bound-free absorption) (or inverse: radiative recombination): related to thermal velocity distribution of gas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Photon absorbed by free e- moving in the field of an ion (free-free absorption) </a:t>
            </a:r>
            <a:br>
              <a:rPr lang="en-US" altLang="en-US" sz="2400"/>
            </a:br>
            <a:r>
              <a:rPr lang="en-US" altLang="en-US" sz="2400"/>
              <a:t>(or inverse: bremsstrahlung)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Photoexcitation (bound-bound absorption) followed by collisional energy loss (collisional de-excitation) (or inverse)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Photoexcitation, subsequent collisional ionization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Not always clear: need statistical rates for all states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C5BA8BA1-20CC-9247-9828-873D339A5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1E60A3-0CBB-7140-86D7-9BB6F4932CE2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563FB56-489F-0C49-A9F5-8255EBF58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Extinction Coefficent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0FB6D7C-7558-3745-BB8E-DD922E826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ym typeface="Symbol" pitchFamily="2" charset="2"/>
              </a:rPr>
              <a:t>Opacity </a:t>
            </a:r>
            <a:r>
              <a:rPr lang="el-GR" altLang="en-US" i="1">
                <a:cs typeface="Arial" panose="020B0604020202020204" pitchFamily="34" charset="0"/>
                <a:sym typeface="Symbol" pitchFamily="2" charset="2"/>
              </a:rPr>
              <a:t>Χ</a:t>
            </a:r>
          </a:p>
          <a:p>
            <a:pPr eaLnBrk="1" hangingPunct="1"/>
            <a:r>
              <a:rPr lang="en-US" altLang="en-US">
                <a:sym typeface="Symbol" pitchFamily="2" charset="2"/>
              </a:rPr>
              <a:t>Amount of energy absorbed from beam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</a:t>
            </a:r>
            <a:r>
              <a:rPr lang="en-US" altLang="en-US" i="1">
                <a:sym typeface="Symbol" pitchFamily="2" charset="2"/>
              </a:rPr>
              <a:t>E</a:t>
            </a:r>
            <a:r>
              <a:rPr lang="en-US" altLang="en-US">
                <a:sym typeface="Symbol" pitchFamily="2" charset="2"/>
              </a:rPr>
              <a:t> = </a:t>
            </a:r>
            <a:r>
              <a:rPr lang="el-GR" altLang="en-US" i="1">
                <a:cs typeface="Arial" panose="020B0604020202020204" pitchFamily="34" charset="0"/>
                <a:sym typeface="Symbol" pitchFamily="2" charset="2"/>
              </a:rPr>
              <a:t>Χ</a:t>
            </a:r>
            <a:r>
              <a:rPr lang="en-US" altLang="en-US" i="1">
                <a:cs typeface="Arial" panose="020B0604020202020204" pitchFamily="34" charset="0"/>
                <a:sym typeface="Symbol" pitchFamily="2" charset="2"/>
              </a:rPr>
              <a:t> I dS ds d</a:t>
            </a:r>
            <a:r>
              <a:rPr lang="el-GR" altLang="en-US" i="1">
                <a:cs typeface="Arial" panose="020B0604020202020204" pitchFamily="34" charset="0"/>
                <a:sym typeface="Symbol" pitchFamily="2" charset="2"/>
              </a:rPr>
              <a:t>ω</a:t>
            </a:r>
            <a:r>
              <a:rPr lang="en-US" altLang="en-US" i="1">
                <a:cs typeface="Arial" panose="020B0604020202020204" pitchFamily="34" charset="0"/>
                <a:sym typeface="Symbol" pitchFamily="2" charset="2"/>
              </a:rPr>
              <a:t> d</a:t>
            </a:r>
            <a:r>
              <a:rPr lang="el-GR" altLang="en-US" i="1">
                <a:cs typeface="Arial" panose="020B0604020202020204" pitchFamily="34" charset="0"/>
                <a:sym typeface="Symbol" pitchFamily="2" charset="2"/>
              </a:rPr>
              <a:t>ν</a:t>
            </a:r>
            <a:r>
              <a:rPr lang="en-US" altLang="en-US" i="1">
                <a:cs typeface="Arial" panose="020B0604020202020204" pitchFamily="34" charset="0"/>
                <a:sym typeface="Symbol" pitchFamily="2" charset="2"/>
              </a:rPr>
              <a:t> dt</a:t>
            </a:r>
          </a:p>
          <a:p>
            <a:pPr eaLnBrk="1" hangingPunct="1"/>
            <a:r>
              <a:rPr lang="el-GR" altLang="en-US" i="1">
                <a:cs typeface="Arial" panose="020B0604020202020204" pitchFamily="34" charset="0"/>
                <a:sym typeface="Symbol" pitchFamily="2" charset="2"/>
              </a:rPr>
              <a:t>Χ</a:t>
            </a:r>
            <a:r>
              <a:rPr lang="en-US" altLang="en-US" i="1"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en-US" altLang="en-US">
                <a:cs typeface="Arial" panose="020B0604020202020204" pitchFamily="34" charset="0"/>
                <a:sym typeface="Symbol" pitchFamily="2" charset="2"/>
              </a:rPr>
              <a:t>= (absorption cross section)(#density)</a:t>
            </a:r>
            <a:br>
              <a:rPr lang="en-US" altLang="en-US">
                <a:cs typeface="Arial" panose="020B0604020202020204" pitchFamily="34" charset="0"/>
                <a:sym typeface="Symbol" pitchFamily="2" charset="2"/>
              </a:rPr>
            </a:br>
            <a:r>
              <a:rPr lang="en-US" altLang="en-US">
                <a:cs typeface="Arial" panose="020B0604020202020204" pitchFamily="34" charset="0"/>
                <a:sym typeface="Symbol" pitchFamily="2" charset="2"/>
              </a:rPr>
              <a:t>                   cm</a:t>
            </a:r>
            <a:r>
              <a:rPr lang="en-US" altLang="en-US" baseline="30000">
                <a:cs typeface="Arial" panose="020B0604020202020204" pitchFamily="34" charset="0"/>
                <a:sym typeface="Symbol" pitchFamily="2" charset="2"/>
              </a:rPr>
              <a:t>2</a:t>
            </a:r>
            <a:r>
              <a:rPr lang="en-US" altLang="en-US">
                <a:cs typeface="Arial" panose="020B0604020202020204" pitchFamily="34" charset="0"/>
                <a:sym typeface="Symbol" pitchFamily="2" charset="2"/>
              </a:rPr>
              <a:t>                        cm</a:t>
            </a:r>
            <a:r>
              <a:rPr lang="en-US" altLang="en-US" baseline="30000">
                <a:cs typeface="Arial" panose="020B0604020202020204" pitchFamily="34" charset="0"/>
                <a:sym typeface="Symbol" pitchFamily="2" charset="2"/>
              </a:rPr>
              <a:t>-3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  <a:sym typeface="Symbol" pitchFamily="2" charset="2"/>
              </a:rPr>
              <a:t>1/</a:t>
            </a:r>
            <a:r>
              <a:rPr lang="el-GR" altLang="en-US" i="1">
                <a:cs typeface="Arial" panose="020B0604020202020204" pitchFamily="34" charset="0"/>
                <a:sym typeface="Symbol" pitchFamily="2" charset="2"/>
              </a:rPr>
              <a:t>χ</a:t>
            </a:r>
            <a:r>
              <a:rPr lang="en-US" altLang="en-US">
                <a:cs typeface="Arial" panose="020B0604020202020204" pitchFamily="34" charset="0"/>
                <a:sym typeface="Symbol" pitchFamily="2" charset="2"/>
              </a:rPr>
              <a:t> is photon mean free path (cm)</a:t>
            </a:r>
          </a:p>
          <a:p>
            <a:pPr eaLnBrk="1" hangingPunct="1"/>
            <a:r>
              <a:rPr lang="el-GR" altLang="en-US" i="1">
                <a:cs typeface="Arial" panose="020B0604020202020204" pitchFamily="34" charset="0"/>
                <a:sym typeface="Symbol" pitchFamily="2" charset="2"/>
              </a:rPr>
              <a:t>Χ</a:t>
            </a:r>
            <a:r>
              <a:rPr lang="en-US" altLang="en-US">
                <a:cs typeface="Arial" panose="020B0604020202020204" pitchFamily="34" charset="0"/>
                <a:sym typeface="Symbol" pitchFamily="2" charset="2"/>
              </a:rPr>
              <a:t> = </a:t>
            </a:r>
            <a:r>
              <a:rPr lang="el-GR" altLang="en-US" i="1">
                <a:cs typeface="Arial" panose="020B0604020202020204" pitchFamily="34" charset="0"/>
                <a:sym typeface="Symbol" pitchFamily="2" charset="2"/>
              </a:rPr>
              <a:t>κ</a:t>
            </a:r>
            <a:r>
              <a:rPr lang="en-US" altLang="en-US">
                <a:cs typeface="Arial" panose="020B0604020202020204" pitchFamily="34" charset="0"/>
                <a:sym typeface="Symbol" pitchFamily="2" charset="2"/>
              </a:rPr>
              <a:t>+</a:t>
            </a:r>
            <a:r>
              <a:rPr lang="el-GR" altLang="en-US" i="1">
                <a:cs typeface="Arial" panose="020B0604020202020204" pitchFamily="34" charset="0"/>
                <a:sym typeface="Symbol" pitchFamily="2" charset="2"/>
              </a:rPr>
              <a:t>σ</a:t>
            </a:r>
            <a:r>
              <a:rPr lang="en-US" altLang="en-US" i="1">
                <a:cs typeface="Arial" panose="020B0604020202020204" pitchFamily="34" charset="0"/>
                <a:sym typeface="Symbol" pitchFamily="2" charset="2"/>
              </a:rPr>
              <a:t>, </a:t>
            </a:r>
            <a:r>
              <a:rPr lang="en-US" altLang="en-US">
                <a:cs typeface="Arial" panose="020B0604020202020204" pitchFamily="34" charset="0"/>
                <a:sym typeface="Symbol" pitchFamily="2" charset="2"/>
              </a:rPr>
              <a:t>absorption + scattering parts</a:t>
            </a:r>
            <a:endParaRPr lang="el-GR" altLang="en-US" i="1">
              <a:cs typeface="Arial" panose="020B0604020202020204" pitchFamily="34" charset="0"/>
              <a:sym typeface="Symbol" pitchFamily="2" charset="2"/>
            </a:endParaRPr>
          </a:p>
          <a:p>
            <a:pPr eaLnBrk="1" hangingPunct="1"/>
            <a:endParaRPr lang="el-GR" altLang="en-US" i="1">
              <a:cs typeface="Arial" panose="020B0604020202020204" pitchFamily="34" charset="0"/>
              <a:sym typeface="Symbol" pitchFamily="2" charset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40AB2C95-7A50-FF44-803F-43221321C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8175D1-E19C-CD46-90F5-C570342007CA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D801E12-CAA8-D340-87DF-A701C79CB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Emission Coefficient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F087314-D1F1-2440-A188-B05850066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Emissivity </a:t>
            </a:r>
            <a:r>
              <a:rPr lang="el-GR" altLang="en-US" i="1">
                <a:cs typeface="Arial" panose="020B0604020202020204" pitchFamily="34" charset="0"/>
              </a:rPr>
              <a:t>η</a:t>
            </a:r>
            <a:endParaRPr lang="en-US" altLang="en-US" i="1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cs typeface="Arial" panose="020B0604020202020204" pitchFamily="34" charset="0"/>
              </a:rPr>
              <a:t>Radiant energy added to the beam</a:t>
            </a:r>
            <a:br>
              <a:rPr lang="en-US" altLang="en-US">
                <a:cs typeface="Arial" panose="020B0604020202020204" pitchFamily="34" charset="0"/>
              </a:rPr>
            </a:br>
            <a:r>
              <a:rPr lang="en-US" altLang="en-US">
                <a:sym typeface="Symbol" pitchFamily="2" charset="2"/>
              </a:rPr>
              <a:t></a:t>
            </a:r>
            <a:r>
              <a:rPr lang="en-US" altLang="en-US" i="1">
                <a:sym typeface="Symbol" pitchFamily="2" charset="2"/>
              </a:rPr>
              <a:t>E</a:t>
            </a:r>
            <a:r>
              <a:rPr lang="en-US" altLang="en-US">
                <a:sym typeface="Symbol" pitchFamily="2" charset="2"/>
              </a:rPr>
              <a:t> = </a:t>
            </a:r>
            <a:r>
              <a:rPr lang="el-GR" altLang="en-US" i="1">
                <a:cs typeface="Arial" panose="020B0604020202020204" pitchFamily="34" charset="0"/>
                <a:sym typeface="Symbol" pitchFamily="2" charset="2"/>
              </a:rPr>
              <a:t>η</a:t>
            </a:r>
            <a:r>
              <a:rPr lang="en-US" altLang="en-US" i="1">
                <a:cs typeface="Arial" panose="020B0604020202020204" pitchFamily="34" charset="0"/>
                <a:sym typeface="Symbol" pitchFamily="2" charset="2"/>
              </a:rPr>
              <a:t> dS ds d</a:t>
            </a:r>
            <a:r>
              <a:rPr lang="el-GR" altLang="en-US" i="1">
                <a:cs typeface="Arial" panose="020B0604020202020204" pitchFamily="34" charset="0"/>
                <a:sym typeface="Symbol" pitchFamily="2" charset="2"/>
              </a:rPr>
              <a:t>ω</a:t>
            </a:r>
            <a:r>
              <a:rPr lang="en-US" altLang="en-US" i="1">
                <a:cs typeface="Arial" panose="020B0604020202020204" pitchFamily="34" charset="0"/>
                <a:sym typeface="Symbol" pitchFamily="2" charset="2"/>
              </a:rPr>
              <a:t> d</a:t>
            </a:r>
            <a:r>
              <a:rPr lang="el-GR" altLang="en-US" i="1">
                <a:cs typeface="Arial" panose="020B0604020202020204" pitchFamily="34" charset="0"/>
                <a:sym typeface="Symbol" pitchFamily="2" charset="2"/>
              </a:rPr>
              <a:t>ν</a:t>
            </a:r>
            <a:r>
              <a:rPr lang="en-US" altLang="en-US" i="1">
                <a:cs typeface="Arial" panose="020B0604020202020204" pitchFamily="34" charset="0"/>
                <a:sym typeface="Symbol" pitchFamily="2" charset="2"/>
              </a:rPr>
              <a:t> dt</a:t>
            </a:r>
            <a:br>
              <a:rPr lang="en-US" altLang="en-US" i="1">
                <a:cs typeface="Arial" panose="020B0604020202020204" pitchFamily="34" charset="0"/>
                <a:sym typeface="Symbol" pitchFamily="2" charset="2"/>
              </a:rPr>
            </a:br>
            <a:r>
              <a:rPr lang="en-US" altLang="en-US">
                <a:cs typeface="Arial" panose="020B0604020202020204" pitchFamily="34" charset="0"/>
                <a:sym typeface="Symbol" pitchFamily="2" charset="2"/>
              </a:rPr>
              <a:t>(units of erg cm</a:t>
            </a:r>
            <a:r>
              <a:rPr lang="en-US" altLang="en-US" baseline="30000">
                <a:cs typeface="Arial" panose="020B0604020202020204" pitchFamily="34" charset="0"/>
                <a:sym typeface="Symbol" pitchFamily="2" charset="2"/>
              </a:rPr>
              <a:t>-3</a:t>
            </a:r>
            <a:r>
              <a:rPr lang="en-US" altLang="en-US">
                <a:cs typeface="Arial" panose="020B0604020202020204" pitchFamily="34" charset="0"/>
                <a:sym typeface="Symbol" pitchFamily="2" charset="2"/>
              </a:rPr>
              <a:t> sr</a:t>
            </a:r>
            <a:r>
              <a:rPr lang="en-US" altLang="en-US" baseline="30000">
                <a:cs typeface="Arial" panose="020B0604020202020204" pitchFamily="34" charset="0"/>
                <a:sym typeface="Symbol" pitchFamily="2" charset="2"/>
              </a:rPr>
              <a:t>-1</a:t>
            </a:r>
            <a:r>
              <a:rPr lang="en-US" altLang="en-US">
                <a:cs typeface="Arial" panose="020B0604020202020204" pitchFamily="34" charset="0"/>
                <a:sym typeface="Symbol" pitchFamily="2" charset="2"/>
              </a:rPr>
              <a:t> Hz</a:t>
            </a:r>
            <a:r>
              <a:rPr lang="en-US" altLang="en-US" baseline="30000">
                <a:cs typeface="Arial" panose="020B0604020202020204" pitchFamily="34" charset="0"/>
                <a:sym typeface="Symbol" pitchFamily="2" charset="2"/>
              </a:rPr>
              <a:t>-1</a:t>
            </a:r>
            <a:r>
              <a:rPr lang="en-US" altLang="en-US">
                <a:cs typeface="Arial" panose="020B0604020202020204" pitchFamily="34" charset="0"/>
                <a:sym typeface="Symbol" pitchFamily="2" charset="2"/>
              </a:rPr>
              <a:t> sec</a:t>
            </a:r>
            <a:r>
              <a:rPr lang="en-US" altLang="en-US" baseline="30000">
                <a:cs typeface="Arial" panose="020B0604020202020204" pitchFamily="34" charset="0"/>
                <a:sym typeface="Symbol" pitchFamily="2" charset="2"/>
              </a:rPr>
              <a:t>-1</a:t>
            </a:r>
            <a:r>
              <a:rPr lang="en-US" altLang="en-US">
                <a:cs typeface="Arial" panose="020B0604020202020204" pitchFamily="34" charset="0"/>
                <a:sym typeface="Symbol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cs typeface="Arial" panose="020B0604020202020204" pitchFamily="34" charset="0"/>
                <a:sym typeface="Symbol" pitchFamily="2" charset="2"/>
              </a:rPr>
              <a:t>In local thermodynamic equilibrium (LTE) </a:t>
            </a:r>
            <a:br>
              <a:rPr lang="en-US" altLang="en-US">
                <a:cs typeface="Arial" panose="020B0604020202020204" pitchFamily="34" charset="0"/>
                <a:sym typeface="Symbol" pitchFamily="2" charset="2"/>
              </a:rPr>
            </a:br>
            <a:r>
              <a:rPr lang="en-US" altLang="en-US">
                <a:cs typeface="Arial" panose="020B0604020202020204" pitchFamily="34" charset="0"/>
                <a:sym typeface="Symbol" pitchFamily="2" charset="2"/>
              </a:rPr>
              <a:t>energy emitted = energy absorbed</a:t>
            </a:r>
            <a:br>
              <a:rPr lang="en-US" altLang="en-US">
                <a:cs typeface="Arial" panose="020B0604020202020204" pitchFamily="34" charset="0"/>
                <a:sym typeface="Symbol" pitchFamily="2" charset="2"/>
              </a:rPr>
            </a:br>
            <a:r>
              <a:rPr lang="el-GR" altLang="en-US" i="1">
                <a:cs typeface="Arial" panose="020B0604020202020204" pitchFamily="34" charset="0"/>
                <a:sym typeface="Symbol" pitchFamily="2" charset="2"/>
              </a:rPr>
              <a:t>η</a:t>
            </a:r>
            <a:r>
              <a:rPr lang="en-US" altLang="en-US" i="1" baseline="30000">
                <a:cs typeface="Arial" panose="020B0604020202020204" pitchFamily="34" charset="0"/>
                <a:sym typeface="Symbol" pitchFamily="2" charset="2"/>
              </a:rPr>
              <a:t>t</a:t>
            </a:r>
            <a:r>
              <a:rPr lang="en-US" altLang="en-US" i="1"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en-US" altLang="en-US">
                <a:cs typeface="Arial" panose="020B0604020202020204" pitchFamily="34" charset="0"/>
                <a:sym typeface="Symbol" pitchFamily="2" charset="2"/>
              </a:rPr>
              <a:t>= </a:t>
            </a:r>
            <a:r>
              <a:rPr lang="el-GR" altLang="en-US" i="1">
                <a:cs typeface="Arial" panose="020B0604020202020204" pitchFamily="34" charset="0"/>
                <a:sym typeface="Symbol" pitchFamily="2" charset="2"/>
              </a:rPr>
              <a:t>κ</a:t>
            </a:r>
            <a:r>
              <a:rPr lang="en-US" altLang="en-US" i="1">
                <a:cs typeface="Arial" panose="020B0604020202020204" pitchFamily="34" charset="0"/>
                <a:sym typeface="Symbol" pitchFamily="2" charset="2"/>
              </a:rPr>
              <a:t> I </a:t>
            </a:r>
            <a:r>
              <a:rPr lang="en-US" altLang="en-US">
                <a:cs typeface="Arial" panose="020B0604020202020204" pitchFamily="34" charset="0"/>
                <a:sym typeface="Symbol" pitchFamily="2" charset="2"/>
              </a:rPr>
              <a:t>= </a:t>
            </a:r>
            <a:r>
              <a:rPr lang="el-GR" altLang="en-US" i="1">
                <a:cs typeface="Arial" panose="020B0604020202020204" pitchFamily="34" charset="0"/>
                <a:sym typeface="Symbol" pitchFamily="2" charset="2"/>
              </a:rPr>
              <a:t>κ</a:t>
            </a:r>
            <a:r>
              <a:rPr lang="el-GR" altLang="en-US" i="1" baseline="-25000">
                <a:cs typeface="Arial" panose="020B0604020202020204" pitchFamily="34" charset="0"/>
                <a:sym typeface="Symbol" pitchFamily="2" charset="2"/>
              </a:rPr>
              <a:t>ν</a:t>
            </a:r>
            <a:r>
              <a:rPr lang="en-US" altLang="en-US" i="1">
                <a:cs typeface="Arial" panose="020B0604020202020204" pitchFamily="34" charset="0"/>
                <a:sym typeface="Symbol" pitchFamily="2" charset="2"/>
              </a:rPr>
              <a:t> B</a:t>
            </a:r>
            <a:r>
              <a:rPr lang="el-GR" altLang="en-US" i="1" baseline="-25000">
                <a:cs typeface="Arial" panose="020B0604020202020204" pitchFamily="34" charset="0"/>
                <a:sym typeface="Symbol" pitchFamily="2" charset="2"/>
              </a:rPr>
              <a:t>ν</a:t>
            </a:r>
            <a:r>
              <a:rPr lang="en-US" altLang="en-US">
                <a:cs typeface="Arial" panose="020B0604020202020204" pitchFamily="34" charset="0"/>
                <a:sym typeface="Symbol" pitchFamily="2" charset="2"/>
              </a:rPr>
              <a:t>  Kirchhoff-Planck relation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cs typeface="Arial" panose="020B0604020202020204" pitchFamily="34" charset="0"/>
                <a:sym typeface="Symbol" pitchFamily="2" charset="2"/>
              </a:rPr>
              <a:t>Scattering part of emission coefficient is</a:t>
            </a:r>
            <a:br>
              <a:rPr lang="en-US" altLang="en-US">
                <a:cs typeface="Arial" panose="020B0604020202020204" pitchFamily="34" charset="0"/>
                <a:sym typeface="Symbol" pitchFamily="2" charset="2"/>
              </a:rPr>
            </a:br>
            <a:r>
              <a:rPr lang="el-GR" altLang="en-US" i="1">
                <a:cs typeface="Arial" panose="020B0604020202020204" pitchFamily="34" charset="0"/>
                <a:sym typeface="Symbol" pitchFamily="2" charset="2"/>
              </a:rPr>
              <a:t>η</a:t>
            </a:r>
            <a:r>
              <a:rPr lang="en-US" altLang="en-US" i="1" baseline="30000">
                <a:cs typeface="Arial" panose="020B0604020202020204" pitchFamily="34" charset="0"/>
                <a:sym typeface="Symbol" pitchFamily="2" charset="2"/>
              </a:rPr>
              <a:t>s</a:t>
            </a:r>
            <a:r>
              <a:rPr lang="en-US" altLang="en-US" i="1">
                <a:cs typeface="Arial" panose="020B0604020202020204" pitchFamily="34" charset="0"/>
                <a:sym typeface="Symbol" pitchFamily="2" charset="2"/>
              </a:rPr>
              <a:t> = </a:t>
            </a:r>
            <a:r>
              <a:rPr lang="el-GR" altLang="en-US" i="1">
                <a:cs typeface="Arial" panose="020B0604020202020204" pitchFamily="34" charset="0"/>
                <a:sym typeface="Symbol" pitchFamily="2" charset="2"/>
              </a:rPr>
              <a:t>σ</a:t>
            </a:r>
            <a:r>
              <a:rPr lang="en-US" altLang="en-US" i="1">
                <a:cs typeface="Arial" panose="020B0604020202020204" pitchFamily="34" charset="0"/>
                <a:sym typeface="Symbol" pitchFamily="2" charset="2"/>
              </a:rPr>
              <a:t> J</a:t>
            </a:r>
            <a:endParaRPr lang="el-GR" altLang="en-US" i="1" baseline="-25000">
              <a:cs typeface="Arial" panose="020B0604020202020204" pitchFamily="34" charset="0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l-GR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0CAFFAAC-2B6E-E648-958E-F38A4D37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3D2AD7-0932-9248-9E3D-6F8C165E59AC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0A0B7140-00D4-A84F-BCA6-FC637CCBF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Transfer Equation</a:t>
            </a:r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B5A02756-B5A8-DB44-936C-B26600851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Compare energy entering and leaving element of material</a:t>
            </a: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A4B63B17-E3E3-A149-B1CC-7B3F1B6BFD45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609600" y="2760663"/>
          <a:ext cx="7772400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Bitmap Image" r:id="rId3" imgW="3435350" imgH="1581150" progId="Paint.Picture">
                  <p:embed/>
                </p:oleObj>
              </mc:Choice>
              <mc:Fallback>
                <p:oleObj name="Bitmap Image" r:id="rId3" imgW="3435350" imgH="15811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760663"/>
                        <a:ext cx="7772400" cy="357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5865B10B-42F4-9946-A01F-FF063508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8F8C813-851D-054B-AB31-530B18BD7B9A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EC2A1E33-C704-E841-874C-4FDCC50F8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Transfer Equation</a:t>
            </a:r>
          </a:p>
        </p:txBody>
      </p:sp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42CB4188-8DF5-1B4C-8657-43C6C0ECAAEF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28600" y="1600200"/>
          <a:ext cx="86868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Bitmap Image" r:id="rId3" imgW="4406900" imgH="1593850" progId="Paint.Picture">
                  <p:embed/>
                </p:oleObj>
              </mc:Choice>
              <mc:Fallback>
                <p:oleObj name="Bitmap Image" r:id="rId3" imgW="4406900" imgH="15938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8686800" cy="31432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Slide Number Placeholder 7">
            <a:extLst>
              <a:ext uri="{FF2B5EF4-FFF2-40B4-BE49-F238E27FC236}">
                <a16:creationId xmlns:a16="http://schemas.microsoft.com/office/drawing/2014/main" id="{95F62670-660E-4841-8C2D-92A9089B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647F35-3B2C-6B40-A0D7-573D0D443334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22534" name="Rectangle 2">
            <a:extLst>
              <a:ext uri="{FF2B5EF4-FFF2-40B4-BE49-F238E27FC236}">
                <a16:creationId xmlns:a16="http://schemas.microsoft.com/office/drawing/2014/main" id="{27C44184-9146-AA45-ACFA-6D28809A3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Transfer Equation</a:t>
            </a:r>
          </a:p>
        </p:txBody>
      </p:sp>
      <p:sp>
        <p:nvSpPr>
          <p:cNvPr id="22535" name="Rectangle 5">
            <a:extLst>
              <a:ext uri="{FF2B5EF4-FFF2-40B4-BE49-F238E27FC236}">
                <a16:creationId xmlns:a16="http://schemas.microsoft.com/office/drawing/2014/main" id="{F727F98F-4600-6C44-B57D-AD510E75B6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Usually assume:</a:t>
            </a:r>
            <a:br>
              <a:rPr lang="en-US" altLang="en-US" sz="2800"/>
            </a:br>
            <a:r>
              <a:rPr lang="en-US" altLang="en-US" sz="2800"/>
              <a:t>(1) time independent</a:t>
            </a:r>
            <a:br>
              <a:rPr lang="en-US" altLang="en-US" sz="2800"/>
            </a:br>
            <a:br>
              <a:rPr lang="en-US" altLang="en-US" sz="2800"/>
            </a:br>
            <a:r>
              <a:rPr lang="en-US" altLang="en-US" sz="2800"/>
              <a:t>(2) 1-D atmosphere</a:t>
            </a:r>
            <a:br>
              <a:rPr lang="en-US" altLang="en-US" sz="2800"/>
            </a:br>
            <a:endParaRPr lang="en-US" altLang="en-US" sz="2800"/>
          </a:p>
          <a:p>
            <a:pPr eaLnBrk="1" hangingPunct="1"/>
            <a:r>
              <a:rPr lang="en-US" altLang="en-US" sz="2800"/>
              <a:t> Transfer equation:</a:t>
            </a:r>
          </a:p>
        </p:txBody>
      </p:sp>
      <p:graphicFrame>
        <p:nvGraphicFramePr>
          <p:cNvPr id="22530" name="Object 2">
            <a:extLst>
              <a:ext uri="{FF2B5EF4-FFF2-40B4-BE49-F238E27FC236}">
                <a16:creationId xmlns:a16="http://schemas.microsoft.com/office/drawing/2014/main" id="{7E77E352-4805-004F-90D5-533C4BBA0CF5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1676400"/>
          <a:ext cx="12192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3" imgW="10820400" imgH="9944100" progId="Equation.COEE2">
                  <p:embed/>
                </p:oleObj>
              </mc:Choice>
              <mc:Fallback>
                <p:oleObj name="Equation" r:id="rId3" imgW="10820400" imgH="99441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76400"/>
                        <a:ext cx="121920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>
            <a:extLst>
              <a:ext uri="{FF2B5EF4-FFF2-40B4-BE49-F238E27FC236}">
                <a16:creationId xmlns:a16="http://schemas.microsoft.com/office/drawing/2014/main" id="{8E442ED9-764D-4244-A1F2-F2DFEB7360D3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4648200" y="2895600"/>
          <a:ext cx="35242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5" imgW="27800300" imgH="4686300" progId="Equation.COEE2">
                  <p:embed/>
                </p:oleObj>
              </mc:Choice>
              <mc:Fallback>
                <p:oleObj name="Equation" r:id="rId5" imgW="27800300" imgH="46863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95600"/>
                        <a:ext cx="35242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>
            <a:extLst>
              <a:ext uri="{FF2B5EF4-FFF2-40B4-BE49-F238E27FC236}">
                <a16:creationId xmlns:a16="http://schemas.microsoft.com/office/drawing/2014/main" id="{0126BCFD-112B-A541-A39C-5100D8B206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3810000"/>
          <a:ext cx="28194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7" imgW="21361400" imgH="9944100" progId="Equation.COEE2">
                  <p:embed/>
                </p:oleObj>
              </mc:Choice>
              <mc:Fallback>
                <p:oleObj name="Equation" r:id="rId7" imgW="21361400" imgH="9944100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810000"/>
                        <a:ext cx="28194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E872878C-9BE9-9342-9FA5-96AC5356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9009689-A555-6546-A364-044643D5BF68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01217266-C3DF-864D-A104-4ECF15C00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Optical Depth</a:t>
            </a:r>
          </a:p>
        </p:txBody>
      </p:sp>
      <p:sp>
        <p:nvSpPr>
          <p:cNvPr id="23557" name="Rectangle 11">
            <a:extLst>
              <a:ext uri="{FF2B5EF4-FFF2-40B4-BE49-F238E27FC236}">
                <a16:creationId xmlns:a16="http://schemas.microsoft.com/office/drawing/2014/main" id="{3FD23F1B-F894-5D4B-B4E3-FF3871794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Optical depth scale defined by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pPr eaLnBrk="1" hangingPunct="1"/>
            <a:r>
              <a:rPr lang="en-US" altLang="en-US"/>
              <a:t>Increase inwards into </a:t>
            </a:r>
            <a:br>
              <a:rPr lang="en-US" altLang="en-US"/>
            </a:br>
            <a:r>
              <a:rPr lang="en-US" altLang="en-US"/>
              <a:t>atmosphere</a:t>
            </a:r>
          </a:p>
        </p:txBody>
      </p:sp>
      <p:graphicFrame>
        <p:nvGraphicFramePr>
          <p:cNvPr id="23554" name="Object 2">
            <a:extLst>
              <a:ext uri="{FF2B5EF4-FFF2-40B4-BE49-F238E27FC236}">
                <a16:creationId xmlns:a16="http://schemas.microsoft.com/office/drawing/2014/main" id="{98C4E74C-19FB-7F40-87BE-0CA666762C80}"/>
              </a:ext>
            </a:extLst>
          </p:cNvPr>
          <p:cNvGraphicFramePr>
            <a:graphicFrameLocks noChangeAspect="1"/>
          </p:cNvGraphicFramePr>
          <p:nvPr>
            <p:ph sz="quarter" idx="4294967295"/>
          </p:nvPr>
        </p:nvGraphicFramePr>
        <p:xfrm>
          <a:off x="990600" y="2286000"/>
          <a:ext cx="28194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3" imgW="17843500" imgH="4686300" progId="Equation.COEE2">
                  <p:embed/>
                </p:oleObj>
              </mc:Choice>
              <mc:Fallback>
                <p:oleObj name="Equation" r:id="rId3" imgW="17843500" imgH="46863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0"/>
                        <a:ext cx="28194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Line 12">
            <a:extLst>
              <a:ext uri="{FF2B5EF4-FFF2-40B4-BE49-F238E27FC236}">
                <a16:creationId xmlns:a16="http://schemas.microsoft.com/office/drawing/2014/main" id="{6D98A0CD-4427-1B46-8235-9CDA77A7C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1242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13">
            <a:extLst>
              <a:ext uri="{FF2B5EF4-FFF2-40B4-BE49-F238E27FC236}">
                <a16:creationId xmlns:a16="http://schemas.microsoft.com/office/drawing/2014/main" id="{BAE99F69-4FD5-8248-A58C-ABFAB3DFFF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31242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Text Box 14">
            <a:extLst>
              <a:ext uri="{FF2B5EF4-FFF2-40B4-BE49-F238E27FC236}">
                <a16:creationId xmlns:a16="http://schemas.microsoft.com/office/drawing/2014/main" id="{0097DE5E-C38E-C541-BDBC-142D68AFA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4102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200" b="1" i="1">
                <a:cs typeface="Arial" panose="020B0604020202020204" pitchFamily="34" charset="0"/>
              </a:rPr>
              <a:t>τ</a:t>
            </a:r>
          </a:p>
        </p:txBody>
      </p:sp>
      <p:sp>
        <p:nvSpPr>
          <p:cNvPr id="23561" name="Text Box 15">
            <a:extLst>
              <a:ext uri="{FF2B5EF4-FFF2-40B4-BE49-F238E27FC236}">
                <a16:creationId xmlns:a16="http://schemas.microsoft.com/office/drawing/2014/main" id="{50974D11-A793-2647-9E11-6EC37B7E6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4384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cs typeface="Arial" panose="020B0604020202020204" pitchFamily="34" charset="0"/>
              </a:rPr>
              <a:t>z</a:t>
            </a:r>
            <a:endParaRPr lang="el-GR" altLang="en-US" sz="3200" b="1" i="1">
              <a:cs typeface="Arial" panose="020B0604020202020204" pitchFamily="34" charset="0"/>
            </a:endParaRPr>
          </a:p>
        </p:txBody>
      </p:sp>
      <p:sp>
        <p:nvSpPr>
          <p:cNvPr id="23562" name="Line 16">
            <a:extLst>
              <a:ext uri="{FF2B5EF4-FFF2-40B4-BE49-F238E27FC236}">
                <a16:creationId xmlns:a16="http://schemas.microsoft.com/office/drawing/2014/main" id="{71434E95-1D33-8A43-AD8B-F0E3524F1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124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346</Words>
  <Application>Microsoft Macintosh PowerPoint</Application>
  <PresentationFormat>On-screen Show (4:3)</PresentationFormat>
  <Paragraphs>88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ＭＳ Ｐゴシック</vt:lpstr>
      <vt:lpstr>Symbol</vt:lpstr>
      <vt:lpstr>Default Design</vt:lpstr>
      <vt:lpstr>Bitmap Image</vt:lpstr>
      <vt:lpstr>CorelEquation 12 Equation</vt:lpstr>
      <vt:lpstr>CorelEquation 11 Equation</vt:lpstr>
      <vt:lpstr>Equation of Transfer (Hubeny &amp; Mihalas Chapter 11)</vt:lpstr>
      <vt:lpstr>Scattering of Light</vt:lpstr>
      <vt:lpstr>Absorption of Light</vt:lpstr>
      <vt:lpstr>Extinction Coefficent</vt:lpstr>
      <vt:lpstr>Emission Coefficient</vt:lpstr>
      <vt:lpstr>Transfer Equation</vt:lpstr>
      <vt:lpstr>Transfer Equation</vt:lpstr>
      <vt:lpstr>Transfer Equation</vt:lpstr>
      <vt:lpstr>Optical Depth</vt:lpstr>
      <vt:lpstr>Source Function</vt:lpstr>
      <vt:lpstr>Boundary Conditions</vt:lpstr>
      <vt:lpstr>Formal Solution</vt:lpstr>
      <vt:lpstr>Integrate for Formal Solution</vt:lpstr>
      <vt:lpstr>Formal Solution: Semi-infinite case</vt:lpstr>
      <vt:lpstr>Eddington-Barbier Relation</vt:lpstr>
      <vt:lpstr>Application: Stellar Limb Darkening</vt:lpstr>
      <vt:lpstr>Simple Examples (Rutten p. 16)</vt:lpstr>
      <vt:lpstr>Simple Examples (Rutten p. 16)</vt:lpstr>
      <vt:lpstr>Simple Examples (Rutten p. 16)</vt:lpstr>
      <vt:lpstr>Simple Examples (Rutten p. 16)</vt:lpstr>
      <vt:lpstr>Simple Examples (Rutten p. 16)</vt:lpstr>
      <vt:lpstr>Simple Examples (Rutten p. 16)</vt:lpstr>
      <vt:lpstr>Simple Examples (Rutten p. 16)</vt:lpstr>
    </vt:vector>
  </TitlesOfParts>
  <Company>GSU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Equation of Transfer (Mihalas Chapter 2)</dc:title>
  <dc:creator> gies</dc:creator>
  <cp:lastModifiedBy>Douglas Russell Gies</cp:lastModifiedBy>
  <cp:revision>36</cp:revision>
  <dcterms:created xsi:type="dcterms:W3CDTF">2007-01-18T03:06:01Z</dcterms:created>
  <dcterms:modified xsi:type="dcterms:W3CDTF">2019-01-23T19:48:23Z</dcterms:modified>
</cp:coreProperties>
</file>