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65"/>
  </p:normalViewPr>
  <p:slideViewPr>
    <p:cSldViewPr>
      <p:cViewPr varScale="1">
        <p:scale>
          <a:sx n="103" d="100"/>
          <a:sy n="103" d="100"/>
        </p:scale>
        <p:origin x="5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ED60943-8B4B-084A-A6E2-542941C9A0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34B47E2-ADDC-9643-96ED-C1BB1AC812C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BD0C8EA-4707-BE40-B5A2-5FD0A5416A0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F087F39-E859-DE48-8E5D-2B307AFB885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0C4172D-74F8-554F-BA61-89A94448AA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AB1EEEA-C2A7-C04E-B820-8FBB7F6C2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109D24-1E62-8C47-B6DB-8D012D970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80CC0E-F70D-0F47-A78B-F626F1D5F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E0E1A-565A-6A4A-B0F5-2E0B97FF2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AFE38A-1876-8549-9277-59361940E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A363D-CE7B-164C-9B11-F45D98668D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18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F51580-D400-BE48-AFF0-35A2EEA6A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D3ED01-5969-0A4F-A7A7-BD90B3744E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199793-A12C-E34B-BE47-EC5BB0F4A3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2C2D3-7E6A-4B44-B88C-8E9D37D65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96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ED3E3B-4485-F441-8316-4310CB22E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CE1CAE-9E01-714C-BA77-D71771F92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4F7C0-0238-E24F-A392-D9229DE6FB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8317D-979E-674B-B684-C9E0C8D48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C556F-31B0-1742-843C-E041249F5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D8F044-1280-554C-AD10-611F1B613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6B4C0D-9D8A-3246-885B-389C063E6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23F32-C102-B24C-B04D-DD3C4EA1F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151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49FA472-CBCF-C743-9A6B-99E7875B9F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EBD59BC-5E8E-FE4C-A119-C567AD257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BCEE543-668F-B64A-9A9B-CD5513474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B03A-61CD-9A4A-839E-AF3FF2C20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41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F831F0-0D45-7F49-ABCA-4B2599427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06CBA8-AA6C-7746-8B6C-8AEBCD395C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699139-2657-8D40-AA78-2104A6121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9AF01-0596-6447-BB65-A02707BD8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65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1FB976-9BC1-B644-BF81-E6704D2E0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7D3B30-13C2-CE40-8524-BE53BA990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290E9F-E4B3-7F4B-8073-58A5A2931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F7536-F3C5-1447-A1CB-9CAF44B59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08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3048B-1942-0F42-800E-DA084F83E2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953F2E-AE14-394A-BCAA-4B618DB41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FBEB5E-ED4A-CA4E-BB9B-C7BB5CB91A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D161B-3ECB-F943-9A4B-7DDA9A009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87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08550E-390D-CC40-AE7D-BD60076CF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C7DDCF-E242-D040-97FA-82296DBAE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E61B1E-A3E1-8A4A-A1E1-6CDC24B49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B287E-C42F-614F-97D0-AA8362743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24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310A85-D451-9948-8F50-8A956F09B8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1A33C8-511B-B741-BF41-BAF07745A4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09E670-624C-3F43-A301-A0DA9EF9D5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73E20-3073-C447-83C2-DF6913EE0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41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E850CE-23EB-1643-BE07-CEC1C5D82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7F88C9-402D-4E45-8B6A-40FE434A6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3E9752-9699-A543-A6FA-21ED871FD7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50EA5-55CF-874B-93AB-B2B18B44B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35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2F0854-954A-6A40-B3A3-39CF1B734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025916-6148-BD40-B831-77665A30D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98C97-34F5-7244-A206-2AF19E4CC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8EE21-D690-F543-84CC-78392A441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44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DD8842-63B4-584D-96EB-49081BFD3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65057F-E1B8-1340-82F1-B45B561305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BEDF39-20BB-E04B-A934-2B8F99A6F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B93A0-9DF1-F149-97B4-60C026C72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27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200FE6B-F9D8-8547-80D8-02485B120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325068-CB1F-F04F-B2EC-36F037096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9E03B-074D-A941-B2A7-B1196B0347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8E286F-129E-AF45-BF42-B008CABB2A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0F00CA4-075C-834F-8588-6330DA1C5E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2BE0AA-2007-0240-BACF-E263B3E6D7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F3B64E43-6132-8746-AA55-3B76C46D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B8FBAE-8F54-784E-8713-84BD5207CEED}" type="slidenum">
              <a:rPr lang="en-US" altLang="en-US" sz="1400"/>
              <a:pPr eaLnBrk="1" hangingPunct="1"/>
              <a:t>1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B7BC32F-D448-F54A-A46C-A34E9C3845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Basic LTE Relations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(Hubeny &amp; Mihalas 4)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33855E9-1A1F-CF40-B8FC-802C4DFB589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Planck Curve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Maxwellian Velocity Distribution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Boltzmann Excitation Relation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Saha Ionization Equation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50D4E75F-B9E5-504B-A2BA-6FED0E5D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823A64F-E7B6-174B-8DD7-DFB6D5FCC3F1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FF59FB8-A738-7C41-87D6-79E528A97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Saha Ionization Equation</a:t>
            </a:r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FD25D524-AA24-9A47-92E3-07043F22F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i="1">
                <a:ea typeface="ＭＳ Ｐゴシック" panose="020B0600070205080204" pitchFamily="34" charset="-128"/>
                <a:cs typeface="Arial" panose="020B0604020202020204" pitchFamily="34" charset="0"/>
              </a:rPr>
              <a:t>Χ</a:t>
            </a:r>
            <a:r>
              <a:rPr lang="en-US" altLang="en-US" i="1" baseline="-25000">
                <a:ea typeface="ＭＳ Ｐゴシック" panose="020B0600070205080204" pitchFamily="34" charset="-128"/>
                <a:cs typeface="Arial" panose="020B0604020202020204" pitchFamily="34" charset="0"/>
              </a:rPr>
              <a:t>I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 = ionization potential</a:t>
            </a:r>
            <a:b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energy above ground state</a:t>
            </a:r>
            <a:b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to ionize the atom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Listings in Gray, </a:t>
            </a:r>
            <a:b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Appendix D.1</a:t>
            </a:r>
            <a:endParaRPr lang="el-GR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FEE698A7-A4FA-E646-BFBF-C06E8C670510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524000"/>
            <a:ext cx="2476500" cy="3781425"/>
          </a:xfrm>
          <a:noFill/>
        </p:spPr>
      </p:pic>
      <p:sp>
        <p:nvSpPr>
          <p:cNvPr id="25606" name="Text Box 7">
            <a:extLst>
              <a:ext uri="{FF2B5EF4-FFF2-40B4-BE49-F238E27FC236}">
                <a16:creationId xmlns:a16="http://schemas.microsoft.com/office/drawing/2014/main" id="{3E847502-DB7E-DA43-B508-AD340CEE0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4864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/>
              <a:t>Meghnad Saha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032D74FF-364C-0C4B-9DDB-F639FED0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F0FC4C-A70F-3F45-B699-099EF4097713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graphicFrame>
        <p:nvGraphicFramePr>
          <p:cNvPr id="26626" name="Object 2">
            <a:extLst>
              <a:ext uri="{FF2B5EF4-FFF2-40B4-BE49-F238E27FC236}">
                <a16:creationId xmlns:a16="http://schemas.microsoft.com/office/drawing/2014/main" id="{29447355-33EF-1D45-AB66-7F023EDFFD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501650"/>
          <a:ext cx="7848600" cy="603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Bitmap Image" r:id="rId3" imgW="4464050" imgH="3429000" progId="Paint.Picture">
                  <p:embed/>
                </p:oleObj>
              </mc:Choice>
              <mc:Fallback>
                <p:oleObj name="Bitmap Image" r:id="rId3" imgW="4464050" imgH="34290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1650"/>
                        <a:ext cx="7848600" cy="603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C959EEE1-6773-F745-A694-D5AE9A32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1114BA-B66F-2C44-A490-2BAF1D31BE0F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46FD7FEF-D434-A443-B6FD-8CCF4A4F08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905000"/>
          <a:ext cx="86868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Bitmap Image" r:id="rId3" imgW="4381500" imgH="1536700" progId="Paint.Picture">
                  <p:embed/>
                </p:oleObj>
              </mc:Choice>
              <mc:Fallback>
                <p:oleObj name="Bitmap Image" r:id="rId3" imgW="4381500" imgH="15367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86868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0139876E-DDE0-E941-ABBB-C4B22EEA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075D514-B019-9F4C-B870-92D792B77C41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pic>
        <p:nvPicPr>
          <p:cNvPr id="28675" name="Picture 5">
            <a:extLst>
              <a:ext uri="{FF2B5EF4-FFF2-40B4-BE49-F238E27FC236}">
                <a16:creationId xmlns:a16="http://schemas.microsoft.com/office/drawing/2014/main" id="{E1F9D6C2-3EB4-8444-9DE1-D6D1B17FF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8202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4ECDEB90-7FE9-5D47-BABA-93C50A6D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C9A078-E0A6-0E45-85EF-872B4AC5D852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11B4A63-E2EE-B248-BAED-77070F2CC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Key Variables: </a:t>
            </a:r>
            <a:r>
              <a:rPr lang="en-US" altLang="en-US" i="1">
                <a:ea typeface="ＭＳ Ｐゴシック" panose="020B0600070205080204" pitchFamily="34" charset="-128"/>
              </a:rPr>
              <a:t>T, n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e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B3B27FF-2CCC-2B4A-A636-08A36E163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Hubeny &amp; Mihalas Chap. 17 give a general iterative method to find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e</a:t>
            </a:r>
            <a:r>
              <a:rPr lang="en-US" altLang="en-US">
                <a:ea typeface="ＭＳ Ｐゴシック" panose="020B0600070205080204" pitchFamily="34" charset="-128"/>
              </a:rPr>
              <a:t> from </a:t>
            </a:r>
            <a:r>
              <a:rPr lang="en-US" altLang="en-US" i="1">
                <a:ea typeface="ＭＳ Ｐゴシック" panose="020B0600070205080204" pitchFamily="34" charset="-128"/>
              </a:rPr>
              <a:t>T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, where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=total number of particles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Interesting limiting cases 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04CEB79B-EE06-C345-94B6-D1ACEA2C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35E56D-48F3-3642-A1E4-87E00D990416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graphicFrame>
        <p:nvGraphicFramePr>
          <p:cNvPr id="30722" name="Object 2">
            <a:extLst>
              <a:ext uri="{FF2B5EF4-FFF2-40B4-BE49-F238E27FC236}">
                <a16:creationId xmlns:a16="http://schemas.microsoft.com/office/drawing/2014/main" id="{DB3E949B-6490-284C-846E-F8C9C0E181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84163"/>
          <a:ext cx="7391400" cy="635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Bitmap Image" r:id="rId3" imgW="4489450" imgH="3860800" progId="Paint.Picture">
                  <p:embed/>
                </p:oleObj>
              </mc:Choice>
              <mc:Fallback>
                <p:oleObj name="Bitmap Image" r:id="rId3" imgW="4489450" imgH="38608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4163"/>
                        <a:ext cx="7391400" cy="635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A858E472-37CA-1545-9373-9A247AEC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0219F4-BE1F-684B-A45F-3B759B139FDC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pic>
        <p:nvPicPr>
          <p:cNvPr id="31747" name="Picture 4" descr="g184">
            <a:extLst>
              <a:ext uri="{FF2B5EF4-FFF2-40B4-BE49-F238E27FC236}">
                <a16:creationId xmlns:a16="http://schemas.microsoft.com/office/drawing/2014/main" id="{B15B5559-2FF1-AD4D-9927-CD5B6648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420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>
            <a:extLst>
              <a:ext uri="{FF2B5EF4-FFF2-40B4-BE49-F238E27FC236}">
                <a16:creationId xmlns:a16="http://schemas.microsoft.com/office/drawing/2014/main" id="{22FB8DC3-9856-3540-8DF2-8C4A74E7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89CBE0A-927F-C24A-A949-5418AC2C20D0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pic>
        <p:nvPicPr>
          <p:cNvPr id="17411" name="Picture 4" descr="g121">
            <a:extLst>
              <a:ext uri="{FF2B5EF4-FFF2-40B4-BE49-F238E27FC236}">
                <a16:creationId xmlns:a16="http://schemas.microsoft.com/office/drawing/2014/main" id="{8DA4B288-D510-D947-AF9A-6DB868C69A6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436688"/>
            <a:ext cx="5181600" cy="4519612"/>
          </a:xfrm>
          <a:noFill/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27C189F6-6C08-C048-B334-6D4BF379D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Planck (Black Body) Spectrum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EDC43002-141F-C44E-A4F1-310A1E6FB4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76600" cy="44958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Good description of radiation field deep in the atmosphere where little leakage occurs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Slide Number Placeholder 7">
            <a:extLst>
              <a:ext uri="{FF2B5EF4-FFF2-40B4-BE49-F238E27FC236}">
                <a16:creationId xmlns:a16="http://schemas.microsoft.com/office/drawing/2014/main" id="{66846932-273E-824E-B4A8-7DBA5619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1E3A83E-20FE-0240-84E8-29A7F1683E62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id="{395FFC63-2AB5-B241-80AB-BF848E796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Planck (Black Body) Spectrum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id="{68522C50-33B5-6E4F-BE70-9CBA9C005F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Wien’s law: 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peak of the </a:t>
            </a:r>
            <a:r>
              <a:rPr lang="el-GR" altLang="en-US" sz="2800">
                <a:ea typeface="ＭＳ Ｐゴシック" panose="020B0600070205080204" pitchFamily="34" charset="-128"/>
                <a:cs typeface="Arial" panose="020B0604020202020204" pitchFamily="34" charset="0"/>
              </a:rPr>
              <a:t>λ</a:t>
            </a:r>
            <a:r>
              <a:rPr lang="en-US" altLang="en-US" sz="280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</a:rPr>
              <a:t>curve in </a:t>
            </a:r>
            <a:r>
              <a:rPr lang="en-US" altLang="en-US" sz="2800">
                <a:ea typeface="ＭＳ Ｐゴシック" panose="020B0600070205080204" pitchFamily="34" charset="-128"/>
                <a:cs typeface="Arial" panose="020B0604020202020204" pitchFamily="34" charset="0"/>
              </a:rPr>
              <a:t>Å</a:t>
            </a:r>
            <a:r>
              <a:rPr lang="en-US" altLang="en-US" sz="2800">
                <a:ea typeface="ＭＳ Ｐゴシック" panose="020B0600070205080204" pitchFamily="34" charset="-128"/>
              </a:rPr>
              <a:t>ngstroms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Stefan-Boltzman law: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area under the curve, 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l-GR" altLang="en-US" sz="2800">
                <a:ea typeface="ＭＳ Ｐゴシック" panose="020B0600070205080204" pitchFamily="34" charset="-128"/>
                <a:cs typeface="Arial" panose="020B0604020202020204" pitchFamily="34" charset="0"/>
              </a:rPr>
              <a:t>σ</a:t>
            </a:r>
            <a:r>
              <a:rPr lang="en-US" altLang="en-US" sz="2800">
                <a:ea typeface="ＭＳ Ｐゴシック" panose="020B0600070205080204" pitchFamily="34" charset="-128"/>
                <a:cs typeface="Arial" panose="020B0604020202020204" pitchFamily="34" charset="0"/>
              </a:rPr>
              <a:t> = 5.6705x10</a:t>
            </a:r>
            <a:r>
              <a:rPr lang="en-US" altLang="en-US" sz="2800" baseline="30000">
                <a:ea typeface="ＭＳ Ｐゴシック" panose="020B0600070205080204" pitchFamily="34" charset="-128"/>
                <a:cs typeface="Arial" panose="020B0604020202020204" pitchFamily="34" charset="0"/>
              </a:rPr>
              <a:t>-5</a:t>
            </a:r>
            <a:r>
              <a:rPr lang="en-US" altLang="en-US" sz="280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br>
              <a:rPr lang="en-US" altLang="en-US" sz="280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800">
                <a:ea typeface="ＭＳ Ｐゴシック" panose="020B0600070205080204" pitchFamily="34" charset="-128"/>
                <a:cs typeface="Arial" panose="020B0604020202020204" pitchFamily="34" charset="0"/>
              </a:rPr>
              <a:t>	erg s</a:t>
            </a:r>
            <a:r>
              <a:rPr lang="en-US" altLang="en-US" sz="2800" baseline="30000">
                <a:ea typeface="ＭＳ Ｐゴシック" panose="020B0600070205080204" pitchFamily="34" charset="-128"/>
                <a:cs typeface="Arial" panose="020B0604020202020204" pitchFamily="34" charset="0"/>
              </a:rPr>
              <a:t>-1</a:t>
            </a:r>
            <a:r>
              <a:rPr lang="en-US" altLang="en-US" sz="2800">
                <a:ea typeface="ＭＳ Ｐゴシック" panose="020B0600070205080204" pitchFamily="34" charset="-128"/>
                <a:cs typeface="Arial" panose="020B0604020202020204" pitchFamily="34" charset="0"/>
              </a:rPr>
              <a:t> cm</a:t>
            </a:r>
            <a:r>
              <a:rPr lang="en-US" altLang="en-US" sz="2800" baseline="30000">
                <a:ea typeface="ＭＳ Ｐゴシック" panose="020B0600070205080204" pitchFamily="34" charset="-128"/>
                <a:cs typeface="Arial" panose="020B0604020202020204" pitchFamily="34" charset="0"/>
              </a:rPr>
              <a:t>-2</a:t>
            </a:r>
            <a:r>
              <a:rPr lang="en-US" altLang="en-US" sz="2800">
                <a:ea typeface="ＭＳ Ｐゴシック" panose="020B0600070205080204" pitchFamily="34" charset="-128"/>
                <a:cs typeface="Arial" panose="020B0604020202020204" pitchFamily="34" charset="0"/>
              </a:rPr>
              <a:t> K</a:t>
            </a:r>
            <a:r>
              <a:rPr lang="en-US" altLang="en-US" sz="2800" baseline="30000">
                <a:ea typeface="ＭＳ Ｐゴシック" panose="020B0600070205080204" pitchFamily="34" charset="-128"/>
                <a:cs typeface="Arial" panose="020B0604020202020204" pitchFamily="34" charset="0"/>
              </a:rPr>
              <a:t>-4</a:t>
            </a:r>
            <a:endParaRPr lang="el-GR" altLang="en-US" sz="2800" baseline="3000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D0DCAE17-1869-E842-9BE8-581B6D8170E6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4724400" y="1600200"/>
          <a:ext cx="33528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3" imgW="26911300" imgH="10236200" progId="Equation.COEE2">
                  <p:embed/>
                </p:oleObj>
              </mc:Choice>
              <mc:Fallback>
                <p:oleObj name="Equation" r:id="rId3" imgW="26911300" imgH="102362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00200"/>
                        <a:ext cx="3352800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06A3F3C4-AB55-BF4D-996C-63542BCB02F4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5922963" y="3938588"/>
          <a:ext cx="148748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5" imgW="2628900" imgH="4686300" progId="Equation.COEE2">
                  <p:embed/>
                </p:oleObj>
              </mc:Choice>
              <mc:Fallback>
                <p:oleObj name="Equation" r:id="rId5" imgW="2628900" imgH="46863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963" y="3938588"/>
                        <a:ext cx="1487487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>
            <a:extLst>
              <a:ext uri="{FF2B5EF4-FFF2-40B4-BE49-F238E27FC236}">
                <a16:creationId xmlns:a16="http://schemas.microsoft.com/office/drawing/2014/main" id="{A2D376FB-7632-A444-A550-F1E687FD6C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276600"/>
          <a:ext cx="2667000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7" imgW="21653500" imgH="11112500" progId="Equation.COEE2">
                  <p:embed/>
                </p:oleObj>
              </mc:Choice>
              <mc:Fallback>
                <p:oleObj name="Equation" r:id="rId7" imgW="21653500" imgH="11112500" progId="Equation.COEE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2667000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9042D7E0-C58B-D748-B131-0495C45D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7B8A82-E04B-304E-882D-025957CDC7D5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pic>
        <p:nvPicPr>
          <p:cNvPr id="19459" name="Picture 4" descr="g124">
            <a:extLst>
              <a:ext uri="{FF2B5EF4-FFF2-40B4-BE49-F238E27FC236}">
                <a16:creationId xmlns:a16="http://schemas.microsoft.com/office/drawing/2014/main" id="{83CE2EFF-581A-6549-A396-B42EFE0CC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7063"/>
            <a:ext cx="81534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FFE8551D-714D-C54F-B25F-DEC456A8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A69E01E-54EF-5242-9635-2941DFC6FE40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84A947A-527A-D943-89DC-2740FF823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Planck curve in IDL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934CF87-D39C-A942-ADD3-9C4DC02A2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Wave=10.*(</a:t>
            </a:r>
            <a:r>
              <a:rPr lang="en-US" altLang="en-US" dirty="0" err="1">
                <a:ea typeface="ＭＳ Ｐゴシック" panose="020B0600070205080204" pitchFamily="34" charset="-128"/>
              </a:rPr>
              <a:t>findgen</a:t>
            </a:r>
            <a:r>
              <a:rPr lang="en-US" altLang="en-US" dirty="0">
                <a:ea typeface="ＭＳ Ｐゴシック" panose="020B0600070205080204" pitchFamily="34" charset="-128"/>
              </a:rPr>
              <a:t>(1000)+1.)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; 10,20,…10000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Å</a:t>
            </a:r>
            <a:r>
              <a:rPr lang="en-US" altLang="en-US" dirty="0" err="1">
                <a:ea typeface="ＭＳ Ｐゴシック" panose="020B0600070205080204" pitchFamily="34" charset="-128"/>
              </a:rPr>
              <a:t>ngstroms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Teff</a:t>
            </a:r>
            <a:r>
              <a:rPr lang="en-US" altLang="en-US" dirty="0">
                <a:ea typeface="ＭＳ Ｐゴシック" panose="020B0600070205080204" pitchFamily="34" charset="-128"/>
              </a:rPr>
              <a:t>=30000. ; Kelvin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B=</a:t>
            </a:r>
            <a:r>
              <a:rPr lang="en-US" altLang="en-US" dirty="0" err="1">
                <a:ea typeface="ＭＳ Ｐゴシック" panose="020B0600070205080204" pitchFamily="34" charset="-128"/>
              </a:rPr>
              <a:t>planck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wave,teff</a:t>
            </a:r>
            <a:r>
              <a:rPr lang="en-US" altLang="en-US" dirty="0">
                <a:ea typeface="ＭＳ Ｐゴシック" panose="020B0600070205080204" pitchFamily="34" charset="-128"/>
              </a:rPr>
              <a:t>) ; Planck function</a:t>
            </a: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Applet at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 err="1">
                <a:ea typeface="ＭＳ Ｐゴシック" panose="020B0600070205080204" pitchFamily="34" charset="-128"/>
              </a:rPr>
              <a:t>jersey.uoregon.edu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vlab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6">
            <a:extLst>
              <a:ext uri="{FF2B5EF4-FFF2-40B4-BE49-F238E27FC236}">
                <a16:creationId xmlns:a16="http://schemas.microsoft.com/office/drawing/2014/main" id="{2A51567D-3B94-B147-B2E8-CB278EDB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89BB845-0E8C-A644-A56E-4CB4C66FAD71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1A6444C2-6704-FE4E-B13F-302436617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State of Gas in LTE (</a:t>
            </a:r>
            <a:r>
              <a:rPr lang="en-US" altLang="en-US" i="1">
                <a:ea typeface="ＭＳ Ｐゴシック" panose="020B0600070205080204" pitchFamily="34" charset="-128"/>
              </a:rPr>
              <a:t>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AD14A2A5-E064-C241-AD4D-42C17F07EB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7620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Maxwellian velocity distribution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C91C771B-A173-D346-8A13-63D657A6356F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990600" y="2057400"/>
          <a:ext cx="7010400" cy="46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Bitmap Image" r:id="rId3" imgW="4464050" imgH="2940050" progId="Paint.Picture">
                  <p:embed/>
                </p:oleObj>
              </mc:Choice>
              <mc:Fallback>
                <p:oleObj name="Bitmap Image" r:id="rId3" imgW="4464050" imgH="29400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7010400" cy="461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>
            <a:extLst>
              <a:ext uri="{FF2B5EF4-FFF2-40B4-BE49-F238E27FC236}">
                <a16:creationId xmlns:a16="http://schemas.microsoft.com/office/drawing/2014/main" id="{5F20C76E-ED35-764E-BAAF-26BC7DB9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E992C5-7874-CF41-8C8A-86FC7BB9856E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02F9342-E496-9D4E-9F5C-314F7ED93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Boltzmann Excitation Equation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239CD06-6B0A-1E4A-859A-677CE162E3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867400" cy="4724400"/>
          </a:xfrm>
        </p:spPr>
        <p:txBody>
          <a:bodyPr/>
          <a:lstStyle/>
          <a:p>
            <a:pPr eaLnBrk="1" hangingPunct="1"/>
            <a:r>
              <a:rPr lang="en-US" altLang="en-US" sz="2800" i="1">
                <a:ea typeface="ＭＳ Ｐゴシック" panose="020B0600070205080204" pitchFamily="34" charset="-128"/>
              </a:rPr>
              <a:t>n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ijk</a:t>
            </a:r>
            <a:r>
              <a:rPr lang="en-US" altLang="en-US" sz="2800">
                <a:ea typeface="ＭＳ Ｐゴシック" panose="020B0600070205080204" pitchFamily="34" charset="-128"/>
              </a:rPr>
              <a:t> = number density of atoms of 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excitation state </a:t>
            </a:r>
            <a:r>
              <a:rPr lang="en-US" altLang="en-US" sz="2800" i="1">
                <a:ea typeface="ＭＳ Ｐゴシック" panose="020B0600070205080204" pitchFamily="34" charset="-128"/>
              </a:rPr>
              <a:t>i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ionization state </a:t>
            </a:r>
            <a:r>
              <a:rPr lang="en-US" altLang="en-US" sz="2800" i="1">
                <a:ea typeface="ＭＳ Ｐゴシック" panose="020B0600070205080204" pitchFamily="34" charset="-128"/>
              </a:rPr>
              <a:t>j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chemical species </a:t>
            </a:r>
            <a:r>
              <a:rPr lang="en-US" altLang="en-US" sz="2800" i="1">
                <a:ea typeface="ＭＳ Ｐゴシック" panose="020B0600070205080204" pitchFamily="34" charset="-128"/>
              </a:rPr>
              <a:t>k</a:t>
            </a:r>
          </a:p>
          <a:p>
            <a:pPr eaLnBrk="1" hangingPunct="1"/>
            <a:r>
              <a:rPr lang="el-GR" altLang="en-US" sz="2800" i="1">
                <a:ea typeface="ＭＳ Ｐゴシック" panose="020B0600070205080204" pitchFamily="34" charset="-128"/>
                <a:cs typeface="Arial" panose="020B0604020202020204" pitchFamily="34" charset="0"/>
              </a:rPr>
              <a:t>Χ</a:t>
            </a:r>
            <a:r>
              <a:rPr lang="en-US" altLang="en-US" sz="2800" i="1" baseline="-25000">
                <a:ea typeface="ＭＳ Ｐゴシック" panose="020B0600070205080204" pitchFamily="34" charset="-128"/>
                <a:cs typeface="Arial" panose="020B0604020202020204" pitchFamily="34" charset="0"/>
              </a:rPr>
              <a:t>ijk</a:t>
            </a:r>
            <a:r>
              <a:rPr lang="en-US" altLang="en-US" sz="2800" i="1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  <a:cs typeface="Arial" panose="020B0604020202020204" pitchFamily="34" charset="0"/>
              </a:rPr>
              <a:t>= excitation energy of state i relative to ground state of atom/ion, </a:t>
            </a:r>
            <a:r>
              <a:rPr lang="el-GR" altLang="en-US" sz="2800" i="1">
                <a:ea typeface="ＭＳ Ｐゴシック" panose="020B0600070205080204" pitchFamily="34" charset="-128"/>
                <a:cs typeface="Arial" panose="020B0604020202020204" pitchFamily="34" charset="0"/>
              </a:rPr>
              <a:t>Χ</a:t>
            </a:r>
            <a:r>
              <a:rPr lang="en-US" altLang="en-US" sz="2800" baseline="-25000">
                <a:ea typeface="ＭＳ Ｐゴシック" panose="020B0600070205080204" pitchFamily="34" charset="-128"/>
                <a:cs typeface="Arial" panose="020B0604020202020204" pitchFamily="34" charset="0"/>
              </a:rPr>
              <a:t>0</a:t>
            </a:r>
            <a:r>
              <a:rPr lang="en-US" altLang="en-US" sz="2800" i="1" baseline="-25000">
                <a:ea typeface="ＭＳ Ｐゴシック" panose="020B0600070205080204" pitchFamily="34" charset="-128"/>
                <a:cs typeface="Arial" panose="020B0604020202020204" pitchFamily="34" charset="0"/>
              </a:rPr>
              <a:t>jk</a:t>
            </a:r>
          </a:p>
          <a:p>
            <a:pPr eaLnBrk="1" hangingPunct="1"/>
            <a:r>
              <a:rPr lang="en-US" altLang="en-US" sz="2800" i="1">
                <a:ea typeface="ＭＳ Ｐゴシック" panose="020B0600070205080204" pitchFamily="34" charset="-128"/>
                <a:cs typeface="Arial" panose="020B0604020202020204" pitchFamily="34" charset="0"/>
              </a:rPr>
              <a:t>g</a:t>
            </a:r>
            <a:r>
              <a:rPr lang="en-US" altLang="en-US" sz="2800" i="1" baseline="-25000">
                <a:ea typeface="ＭＳ Ｐゴシック" panose="020B0600070205080204" pitchFamily="34" charset="-128"/>
                <a:cs typeface="Arial" panose="020B0604020202020204" pitchFamily="34" charset="0"/>
              </a:rPr>
              <a:t>ijk</a:t>
            </a:r>
            <a:r>
              <a:rPr lang="en-US" altLang="en-US" sz="2800">
                <a:ea typeface="ＭＳ Ｐゴシック" panose="020B0600070205080204" pitchFamily="34" charset="-128"/>
                <a:cs typeface="Arial" panose="020B0604020202020204" pitchFamily="34" charset="0"/>
              </a:rPr>
              <a:t> = statistical weight </a:t>
            </a:r>
            <a:br>
              <a:rPr lang="en-US" altLang="en-US" sz="280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800">
                <a:ea typeface="ＭＳ Ｐゴシック" panose="020B0600070205080204" pitchFamily="34" charset="-128"/>
                <a:cs typeface="Arial" panose="020B0604020202020204" pitchFamily="34" charset="0"/>
              </a:rPr>
              <a:t>(# degenerate sublevels, 2</a:t>
            </a:r>
            <a:r>
              <a:rPr lang="en-US" altLang="en-US" sz="2800" i="1">
                <a:ea typeface="ＭＳ Ｐゴシック" panose="020B0600070205080204" pitchFamily="34" charset="-128"/>
                <a:cs typeface="Arial" panose="020B0604020202020204" pitchFamily="34" charset="0"/>
              </a:rPr>
              <a:t>J</a:t>
            </a:r>
            <a:r>
              <a:rPr lang="en-US" altLang="en-US" sz="2800">
                <a:ea typeface="ＭＳ Ｐゴシック" panose="020B0600070205080204" pitchFamily="34" charset="-128"/>
                <a:cs typeface="Arial" panose="020B0604020202020204" pitchFamily="34" charset="0"/>
              </a:rPr>
              <a:t>+1)</a:t>
            </a:r>
            <a:endParaRPr lang="el-GR" altLang="en-US" sz="280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D6E898FB-551A-6F4D-ABD5-8162615A77E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676400"/>
            <a:ext cx="2159000" cy="2867025"/>
          </a:xfrm>
          <a:noFill/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177218AD-3AF2-6045-837F-487663540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8768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/>
              <a:t>Ludwig Boltzmann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F25D031B-BFF3-9646-8E52-E56E7E7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F916123-428A-AF40-8DF9-9C04A5DA2999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B247B75E-6B6C-504F-B3A4-AF79E4045C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52400"/>
          <a:ext cx="7696200" cy="648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Bitmap Image" r:id="rId3" imgW="4597400" imgH="3873500" progId="Paint.Picture">
                  <p:embed/>
                </p:oleObj>
              </mc:Choice>
              <mc:Fallback>
                <p:oleObj name="Bitmap Image" r:id="rId3" imgW="4597400" imgH="38735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"/>
                        <a:ext cx="7696200" cy="648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445485F8-CFB8-E74E-9A5D-2E74E165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4A211E-F67C-5141-8BB1-6296B82C2D9E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1024C5D5-E732-1D47-B173-19B5AA863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Partition Functions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67576B67-CE23-5240-880D-492AEEAAE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Dependent on </a:t>
            </a:r>
            <a:r>
              <a:rPr lang="en-US" altLang="en-US" i="1">
                <a:ea typeface="ＭＳ Ｐゴシック" panose="020B0600070205080204" pitchFamily="34" charset="-128"/>
              </a:rPr>
              <a:t>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log </a:t>
            </a:r>
            <a:r>
              <a:rPr lang="en-US" altLang="en-US" i="1">
                <a:ea typeface="ＭＳ Ｐゴシック" panose="020B0600070205080204" pitchFamily="34" charset="-128"/>
              </a:rPr>
              <a:t>U(T)</a:t>
            </a:r>
            <a:r>
              <a:rPr lang="en-US" altLang="en-US">
                <a:ea typeface="ＭＳ Ｐゴシック" panose="020B0600070205080204" pitchFamily="34" charset="-128"/>
              </a:rPr>
              <a:t> tabulated in Gray, Appendix D.2, as function of </a:t>
            </a:r>
          </a:p>
        </p:txBody>
      </p:sp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B82EBA14-CA92-8D4B-AEC8-7A2D52A2AA2D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2286000" y="3505200"/>
          <a:ext cx="4038600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3" imgW="25158700" imgH="9067800" progId="Equation.COEE2">
                  <p:embed/>
                </p:oleObj>
              </mc:Choice>
              <mc:Fallback>
                <p:oleObj name="Equation" r:id="rId3" imgW="25158700" imgH="90678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05200"/>
                        <a:ext cx="4038600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156</Words>
  <Application>Microsoft Macintosh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ＭＳ Ｐゴシック</vt:lpstr>
      <vt:lpstr>Default Design</vt:lpstr>
      <vt:lpstr>CorelEquation 12 Equation</vt:lpstr>
      <vt:lpstr>Bitmap Image</vt:lpstr>
      <vt:lpstr>Basic LTE Relations (Hubeny &amp; Mihalas 4)</vt:lpstr>
      <vt:lpstr>Planck (Black Body) Spectrum</vt:lpstr>
      <vt:lpstr>Planck (Black Body) Spectrum</vt:lpstr>
      <vt:lpstr>PowerPoint Presentation</vt:lpstr>
      <vt:lpstr>Planck curve in IDL</vt:lpstr>
      <vt:lpstr>State of Gas in LTE (T, N)</vt:lpstr>
      <vt:lpstr>Boltzmann Excitation Equation</vt:lpstr>
      <vt:lpstr>PowerPoint Presentation</vt:lpstr>
      <vt:lpstr>Partition Functions</vt:lpstr>
      <vt:lpstr>Saha Ionization Equation</vt:lpstr>
      <vt:lpstr>PowerPoint Presentation</vt:lpstr>
      <vt:lpstr>PowerPoint Presentation</vt:lpstr>
      <vt:lpstr>PowerPoint Presentation</vt:lpstr>
      <vt:lpstr>Key Variables: T, ne</vt:lpstr>
      <vt:lpstr>PowerPoint Presentation</vt:lpstr>
      <vt:lpstr>PowerPoint Presentation</vt:lpstr>
    </vt:vector>
  </TitlesOfParts>
  <Company>GSU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Relations (Gray 1, 6; Mihalas 5.1)</dc:title>
  <dc:creator> gies</dc:creator>
  <cp:lastModifiedBy>Douglas Russell Gies</cp:lastModifiedBy>
  <cp:revision>23</cp:revision>
  <dcterms:created xsi:type="dcterms:W3CDTF">2007-01-23T02:13:37Z</dcterms:created>
  <dcterms:modified xsi:type="dcterms:W3CDTF">2019-01-30T22:13:01Z</dcterms:modified>
</cp:coreProperties>
</file>