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57202E-EEA0-4447-AA68-7E3D7D61CA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96D0D4-E81A-1D4E-8CB4-360D11B62D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4F8DF0B-F290-6945-BB46-7F7272D64F7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2F8298B-F2B2-A741-8898-B879156E74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5A1EA78-2468-D343-A648-F60BD80CD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B2304F8-9321-6F46-9533-644A3F85B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6C37C2-1585-CD40-8957-B655CD4055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E0474A-0B53-D14C-B786-14C8CB85B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4E33E3-2A49-5249-8526-2E6B1D2F4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6E930-B947-CA47-9410-D38936B3B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34F4B-46E3-914C-87E5-20D7C8927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5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8142AC-17DB-B141-9433-16246B785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77D675-9A23-3440-ABA5-647F45F28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1A313F-A6FD-AE40-8A44-107F45828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AF512-8846-454C-9D4E-06AC817E4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1E11B9-FC56-FA45-AF39-D037D2C56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C8C7E5-02DF-AD46-B663-0AFBD6B86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98E0A-6876-7643-A2C7-8E212954F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B0504-F54F-B844-A46F-9354B2023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C2F6BF-CF0C-3249-9D2A-1691617C0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3992A2-13B8-E944-9BDC-269956062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D9785-2188-C24E-987D-38E760DA6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33509-4023-8C44-B8C3-F9A9E4D11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50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DF256B-940D-8A44-97D2-54C553DF3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CAA465-D2FD-4941-B1E9-F3635ADBB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BB3A96-4C57-EA4A-BE7A-A558F0957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BD5CF-23A4-1644-A8EE-1DF495343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9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22BE1-E79B-E84E-AB92-049D24F54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AF427-EB56-794A-8116-1AD8426B6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93FDF-A18D-1641-85F5-1C88335CF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46E2D-C988-3D49-9461-B7AB3B3BE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50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4FB4BD-D3D0-5044-BFC1-83E204FAA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B63154-E320-DC4C-B9C2-2F447A719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857948-74ED-C44A-8A0C-C8595416E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87811-8582-934C-9D14-FA047C149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8887-87A8-E949-83B2-9DDE549B1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AC792-28A4-EA44-9BBE-BCB4E60CD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082E2-3934-C449-9926-AEB26A080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A4560-8E8A-904E-BE1F-A5AA2CE19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78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C22548-D897-3C40-8E5B-3084C1599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3DCF7E-ADC1-8248-8DBE-F5B94BC4F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5885C4-6246-D149-8DFE-B71D8F234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464C-357D-6A4B-AB32-759ED0D5C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0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AA864F-556B-AD4E-B529-A1C8CBCCD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8A71BC-8CBD-A141-A560-9913F8376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FB4403-A688-BC49-888D-C28C13CD4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B4D9D-00D0-D246-9C3E-BCD7D9A8A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92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18F147-D6FC-E740-B162-E6F355F94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10015B-343A-8941-B269-10D8213B4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0F7D1A-6E1A-BC43-9686-E3B0D239F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B14CE-889B-6646-8ABE-497B5F022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16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1A56D-BC1D-F241-B7A8-C6E1ED286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02A95-F23F-E244-ADAF-8B25AE110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75D0-9D3F-DC49-BF22-710640FD0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D81AC-38F0-0348-9D54-FE950284F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1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6F49B-2245-1041-8F72-FD21A0A18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780385-5285-5C4B-8C09-E4EA7FEC6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B6263-11BA-D84E-B932-025D87BCE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0B0A1-7715-EE49-848F-BCEC0CA66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49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F62C91-1204-704E-8337-FC1C380D2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5485EE-2408-BE41-86EF-E03208FFC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7CB608-0CC0-4E43-B871-B22AF1AA28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C7A0A9-ACC8-474B-9C15-5B5CF1F04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A038DD-D350-E346-9681-E2BA51DCD9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AE0932-9D46-3E47-8899-8062741371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7.e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C80CDBAF-6ECA-DE42-8A22-F1482525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00E9FB-80C5-4A46-AFE6-CD0CCCD67B55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2D5050E-EA66-7347-A86A-344F446497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Absorption Cross Sections</a:t>
            </a:r>
            <a:br>
              <a:rPr lang="en-US" altLang="en-US"/>
            </a:br>
            <a:r>
              <a:rPr lang="en-US" altLang="en-US"/>
              <a:t>(Hubeny &amp; Mihalas Chapter 5) 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C4D2C75-FAA1-924B-BD17-922320E0A5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209800"/>
          </a:xfrm>
        </p:spPr>
        <p:txBody>
          <a:bodyPr/>
          <a:lstStyle/>
          <a:p>
            <a:pPr eaLnBrk="1" hangingPunct="1"/>
            <a:r>
              <a:rPr lang="en-US" altLang="en-US"/>
              <a:t>Bound-bound transitions</a:t>
            </a:r>
            <a:br>
              <a:rPr lang="en-US" altLang="en-US"/>
            </a:br>
            <a:r>
              <a:rPr lang="en-US" altLang="en-US"/>
              <a:t>(Einstein relations)</a:t>
            </a:r>
            <a:br>
              <a:rPr lang="en-US" altLang="en-US"/>
            </a:br>
            <a:r>
              <a:rPr lang="en-US" altLang="en-US"/>
              <a:t>Bound-free transitions</a:t>
            </a:r>
            <a:br>
              <a:rPr lang="en-US" altLang="en-US"/>
            </a:br>
            <a:r>
              <a:rPr lang="en-US" altLang="en-US"/>
              <a:t>(Einstein-Milne relations)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37AEB954-9A2D-B046-9CBF-60B79596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FAC31C-DB91-7148-93D3-3A31DC0C7AAC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E53D68D1-21CA-1646-8F88-E917B0C86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Einstein-Milne Relations for</a:t>
            </a:r>
            <a:br>
              <a:rPr lang="en-US" altLang="en-US" sz="4000"/>
            </a:br>
            <a:r>
              <a:rPr lang="en-US" altLang="en-US" sz="4000"/>
              <a:t>Bound-Free Transitions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74ECA743-162F-B44A-B5BA-82B2152DBB7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04800" y="1851025"/>
          <a:ext cx="84582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Bitmap Image" r:id="rId3" imgW="4375150" imgH="2063750" progId="Paint.Picture">
                  <p:embed/>
                </p:oleObj>
              </mc:Choice>
              <mc:Fallback>
                <p:oleObj name="Bitmap Image" r:id="rId3" imgW="4375150" imgH="20637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51025"/>
                        <a:ext cx="8458200" cy="398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Line 6">
            <a:extLst>
              <a:ext uri="{FF2B5EF4-FFF2-40B4-BE49-F238E27FC236}">
                <a16:creationId xmlns:a16="http://schemas.microsoft.com/office/drawing/2014/main" id="{DEBFF4D6-3631-D34A-9478-002D43AC1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038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7">
            <a:extLst>
              <a:ext uri="{FF2B5EF4-FFF2-40B4-BE49-F238E27FC236}">
                <a16:creationId xmlns:a16="http://schemas.microsoft.com/office/drawing/2014/main" id="{C6894A55-74E7-B645-A876-BC6237625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791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45BC3388-CF4E-7A47-A29F-024CA272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4E1B44-0EB3-7C4D-9BE8-8E4B335C19FD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A4428C5D-8413-014E-992A-0ABB4BF6D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Einstein-Milne Relations:</a:t>
            </a:r>
            <a:br>
              <a:rPr lang="en-US" altLang="en-US" sz="4000"/>
            </a:br>
            <a:r>
              <a:rPr lang="en-US" altLang="en-US" sz="4000"/>
              <a:t>energy and velocity</a:t>
            </a: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A5A55EED-51CE-0A4E-909B-38A3E74C1E95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57200" y="1828800"/>
          <a:ext cx="81534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Bitmap Image" r:id="rId3" imgW="4324350" imgH="1225550" progId="Paint.Picture">
                  <p:embed/>
                </p:oleObj>
              </mc:Choice>
              <mc:Fallback>
                <p:oleObj name="Bitmap Image" r:id="rId3" imgW="4324350" imgH="12255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153400" cy="2311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13">
            <a:extLst>
              <a:ext uri="{FF2B5EF4-FFF2-40B4-BE49-F238E27FC236}">
                <a16:creationId xmlns:a16="http://schemas.microsoft.com/office/drawing/2014/main" id="{151E798F-C122-5349-BFA3-DF199820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83FAEFFA-EA87-BD4F-AFC2-3F955BA5153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838450" y="4510088"/>
          <a:ext cx="354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21069300" imgH="4686300" progId="Equation.COEE2">
                  <p:embed/>
                </p:oleObj>
              </mc:Choice>
              <mc:Fallback>
                <p:oleObj name="Equation" r:id="rId5" imgW="21069300" imgH="46863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4510088"/>
                        <a:ext cx="3543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17">
            <a:extLst>
              <a:ext uri="{FF2B5EF4-FFF2-40B4-BE49-F238E27FC236}">
                <a16:creationId xmlns:a16="http://schemas.microsoft.com/office/drawing/2014/main" id="{7DE0FC6B-3CCC-A547-8295-C99F0862D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62600"/>
            <a:ext cx="746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Replace </a:t>
            </a:r>
            <a:r>
              <a:rPr lang="en-US" altLang="en-US" sz="2000" b="1" i="1"/>
              <a:t>v dv</a:t>
            </a:r>
            <a:r>
              <a:rPr lang="en-US" altLang="en-US" sz="2000"/>
              <a:t> increment in recombination term with this.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9B079633-8754-1A4E-BB52-8DF4CB5A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BE0AED-6E5D-824E-B401-E232E7B9C53B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14A35D70-42A4-9D49-B573-E8AA99E5F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Einstein-Milne Relations:</a:t>
            </a:r>
            <a:br>
              <a:rPr lang="en-US" altLang="en-US" sz="4000"/>
            </a:br>
            <a:r>
              <a:rPr lang="en-US" altLang="en-US" sz="4000"/>
              <a:t>#photoionizations=#recombinations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CE8D0C52-C2ED-B44F-89C8-9858F3BA3B5C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57200" y="1600200"/>
          <a:ext cx="83058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Bitmap Image" r:id="rId3" imgW="4324350" imgH="1778000" progId="Paint.Picture">
                  <p:embed/>
                </p:oleObj>
              </mc:Choice>
              <mc:Fallback>
                <p:oleObj name="Bitmap Image" r:id="rId3" imgW="4324350" imgH="1778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305800" cy="3416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4">
            <a:extLst>
              <a:ext uri="{FF2B5EF4-FFF2-40B4-BE49-F238E27FC236}">
                <a16:creationId xmlns:a16="http://schemas.microsoft.com/office/drawing/2014/main" id="{B50B691B-DEE4-3E46-BDD8-E6BBE1C6B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24CF119D-CEE8-364E-B9B9-8B6D3384AC4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200400" y="5181600"/>
          <a:ext cx="25146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5" imgW="23114000" imgH="10820400" progId="Equation.COEE2">
                  <p:embed/>
                </p:oleObj>
              </mc:Choice>
              <mc:Fallback>
                <p:oleObj name="Equation" r:id="rId5" imgW="23114000" imgH="108204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25146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Line 12">
            <a:extLst>
              <a:ext uri="{FF2B5EF4-FFF2-40B4-BE49-F238E27FC236}">
                <a16:creationId xmlns:a16="http://schemas.microsoft.com/office/drawing/2014/main" id="{953B996A-A2B1-5949-B999-F6FE3DB49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191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3">
            <a:extLst>
              <a:ext uri="{FF2B5EF4-FFF2-40B4-BE49-F238E27FC236}">
                <a16:creationId xmlns:a16="http://schemas.microsoft.com/office/drawing/2014/main" id="{651F3B52-95D8-9943-9D48-E63C3EDE7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4">
            <a:extLst>
              <a:ext uri="{FF2B5EF4-FFF2-40B4-BE49-F238E27FC236}">
                <a16:creationId xmlns:a16="http://schemas.microsoft.com/office/drawing/2014/main" id="{150C2A3E-31DF-4540-88BF-94CC13381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5">
            <a:extLst>
              <a:ext uri="{FF2B5EF4-FFF2-40B4-BE49-F238E27FC236}">
                <a16:creationId xmlns:a16="http://schemas.microsoft.com/office/drawing/2014/main" id="{9DF755A3-5AC1-E54A-9593-233640D25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953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Slide Number Placeholder 8">
            <a:extLst>
              <a:ext uri="{FF2B5EF4-FFF2-40B4-BE49-F238E27FC236}">
                <a16:creationId xmlns:a16="http://schemas.microsoft.com/office/drawing/2014/main" id="{CE83EB79-F5D6-614D-8E55-8CFDC6D6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BE89A6-130B-F54D-BD25-79D7D0810E9F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C3EE332-4555-EE4D-9BDC-5A2808EC070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Denominator Term:</a:t>
            </a:r>
            <a:br>
              <a:rPr lang="en-US" altLang="en-US" sz="4000"/>
            </a:br>
            <a:r>
              <a:rPr lang="en-US" altLang="en-US" sz="4000"/>
              <a:t>Maxwell dist. </a:t>
            </a:r>
            <a:r>
              <a:rPr lang="en-US" altLang="en-US" sz="4000" i="1"/>
              <a:t>n</a:t>
            </a:r>
            <a:r>
              <a:rPr lang="en-US" altLang="en-US" sz="4000" i="1" baseline="-25000"/>
              <a:t>e</a:t>
            </a:r>
            <a:r>
              <a:rPr lang="en-US" altLang="en-US" sz="4000"/>
              <a:t>(</a:t>
            </a:r>
            <a:r>
              <a:rPr lang="en-US" altLang="en-US" sz="4000" i="1"/>
              <a:t>v</a:t>
            </a:r>
            <a:r>
              <a:rPr lang="en-US" altLang="en-US" sz="4000"/>
              <a:t>); Saha eq. </a:t>
            </a:r>
            <a:r>
              <a:rPr lang="en-US" altLang="en-US" sz="4000" i="1"/>
              <a:t>n</a:t>
            </a:r>
            <a:r>
              <a:rPr lang="en-US" altLang="en-US" sz="4000" baseline="-25000"/>
              <a:t>0</a:t>
            </a:r>
            <a:r>
              <a:rPr lang="en-US" altLang="en-US" sz="4000"/>
              <a:t>/</a:t>
            </a:r>
            <a:r>
              <a:rPr lang="en-US" altLang="en-US" sz="4000" i="1"/>
              <a:t>n</a:t>
            </a:r>
            <a:r>
              <a:rPr lang="en-US" altLang="en-US" sz="4000" baseline="-25000"/>
              <a:t>1</a:t>
            </a:r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A97888F8-6452-C544-891E-FB73563C9EEA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762000" y="2971800"/>
          <a:ext cx="7239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Bitmap Image" r:id="rId3" imgW="2730500" imgH="165100" progId="Paint.Picture">
                  <p:embed/>
                </p:oleObj>
              </mc:Choice>
              <mc:Fallback>
                <p:oleObj name="Bitmap Image" r:id="rId3" imgW="2730500" imgH="1651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7239000" cy="438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5152EF4C-96CE-4F41-AC1A-1ED57412F995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2362200"/>
          <a:ext cx="6629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Bitmap Image" r:id="rId5" imgW="2603500" imgH="177800" progId="Paint.Picture">
                  <p:embed/>
                </p:oleObj>
              </mc:Choice>
              <mc:Fallback>
                <p:oleObj name="Bitmap Image" r:id="rId5" imgW="2603500" imgH="1778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66294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7423E39C-DC80-3142-A4EE-BE8FDE1C4471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914400" y="1676400"/>
          <a:ext cx="7162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Bitmap Image" r:id="rId7" imgW="2724150" imgH="234950" progId="Paint.Picture">
                  <p:embed/>
                </p:oleObj>
              </mc:Choice>
              <mc:Fallback>
                <p:oleObj name="Bitmap Image" r:id="rId7" imgW="2724150" imgH="23495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1628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2F4CD79C-2587-6641-89DC-F76ADEFE1F97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2819400" y="3505200"/>
          <a:ext cx="3170238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9" imgW="52082700" imgH="34518600" progId="Equation.COEE2">
                  <p:embed/>
                </p:oleObj>
              </mc:Choice>
              <mc:Fallback>
                <p:oleObj name="Equation" r:id="rId9" imgW="52082700" imgH="3451860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5200"/>
                        <a:ext cx="3170238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>
            <a:extLst>
              <a:ext uri="{FF2B5EF4-FFF2-40B4-BE49-F238E27FC236}">
                <a16:creationId xmlns:a16="http://schemas.microsoft.com/office/drawing/2014/main" id="{3E6CF071-2F8E-9646-B022-9588FE2B9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6096000"/>
          <a:ext cx="7543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Bitmap Image" r:id="rId11" imgW="3105150" imgH="215900" progId="Paint.Picture">
                  <p:embed/>
                </p:oleObj>
              </mc:Choice>
              <mc:Fallback>
                <p:oleObj name="Bitmap Image" r:id="rId11" imgW="3105150" imgH="2159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0"/>
                        <a:ext cx="7543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12">
            <a:extLst>
              <a:ext uri="{FF2B5EF4-FFF2-40B4-BE49-F238E27FC236}">
                <a16:creationId xmlns:a16="http://schemas.microsoft.com/office/drawing/2014/main" id="{DA42DE68-EED3-E845-81DF-44DD824E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62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 …….=1. ……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39EFA23E-5F68-0E4D-A6C6-92C46CBD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C5B7E9-51D7-C747-98B1-5AD187A88676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57611416-6D0B-2448-81FB-79DFEA398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b-f Transfer Equation</a:t>
            </a: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E74015DB-AB27-D646-B96F-AF7B7AD8F40B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304800" y="1371600"/>
          <a:ext cx="85344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Bitmap Image" r:id="rId3" imgW="4445000" imgH="1149350" progId="Paint.Picture">
                  <p:embed/>
                </p:oleObj>
              </mc:Choice>
              <mc:Fallback>
                <p:oleObj name="Bitmap Image" r:id="rId3" imgW="4445000" imgH="11493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534400" cy="2206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7E80F62E-9AC0-D140-8080-F4F97EF5D50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438400" y="4419600"/>
          <a:ext cx="4210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Bitmap Image" r:id="rId5" imgW="1435100" imgH="196850" progId="Paint.Picture">
                  <p:embed/>
                </p:oleObj>
              </mc:Choice>
              <mc:Fallback>
                <p:oleObj name="Bitmap Image" r:id="rId5" imgW="1435100" imgH="1968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42100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9">
            <a:extLst>
              <a:ext uri="{FF2B5EF4-FFF2-40B4-BE49-F238E27FC236}">
                <a16:creationId xmlns:a16="http://schemas.microsoft.com/office/drawing/2014/main" id="{251D8205-19F4-FD4E-A579-5D456E6FF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T.E.: </a:t>
            </a:r>
            <a:r>
              <a:rPr lang="el-GR" altLang="en-US" i="1">
                <a:cs typeface="Arial" panose="020B0604020202020204" pitchFamily="34" charset="0"/>
              </a:rPr>
              <a:t>α</a:t>
            </a:r>
            <a:r>
              <a:rPr lang="el-GR" altLang="en-US" i="1" baseline="-25000">
                <a:cs typeface="Arial" panose="020B0604020202020204" pitchFamily="34" charset="0"/>
              </a:rPr>
              <a:t>ν</a:t>
            </a:r>
            <a:r>
              <a:rPr lang="en-US" altLang="en-US" i="1">
                <a:cs typeface="Arial" panose="020B0604020202020204" pitchFamily="34" charset="0"/>
              </a:rPr>
              <a:t>=p</a:t>
            </a:r>
            <a:r>
              <a:rPr lang="el-GR" altLang="en-US" i="1" baseline="-25000">
                <a:cs typeface="Arial" panose="020B0604020202020204" pitchFamily="34" charset="0"/>
              </a:rPr>
              <a:t>ν</a:t>
            </a:r>
            <a:r>
              <a:rPr lang="en-US" altLang="en-US" i="1">
                <a:cs typeface="Arial" panose="020B0604020202020204" pitchFamily="34" charset="0"/>
              </a:rPr>
              <a:t>h</a:t>
            </a:r>
            <a:r>
              <a:rPr lang="el-GR" altLang="en-US" i="1">
                <a:cs typeface="Arial" panose="020B0604020202020204" pitchFamily="34" charset="0"/>
              </a:rPr>
              <a:t>ν</a:t>
            </a:r>
            <a:r>
              <a:rPr lang="en-US" altLang="en-US">
                <a:cs typeface="Arial" panose="020B0604020202020204" pitchFamily="34" charset="0"/>
              </a:rPr>
              <a:t> , </a:t>
            </a:r>
            <a:r>
              <a:rPr lang="en-US" altLang="en-US" i="1">
                <a:cs typeface="Arial" panose="020B0604020202020204" pitchFamily="34" charset="0"/>
              </a:rPr>
              <a:t>n</a:t>
            </a:r>
            <a:r>
              <a:rPr lang="en-US" altLang="en-US" i="1" baseline="-25000">
                <a:cs typeface="Arial" panose="020B0604020202020204" pitchFamily="34" charset="0"/>
              </a:rPr>
              <a:t>e</a:t>
            </a:r>
            <a:r>
              <a:rPr lang="en-US" altLang="en-US">
                <a:cs typeface="Arial" panose="020B0604020202020204" pitchFamily="34" charset="0"/>
              </a:rPr>
              <a:t>=Maxwellian, </a:t>
            </a:r>
            <a:r>
              <a:rPr lang="en-US" altLang="en-US" i="1">
                <a:cs typeface="Arial" panose="020B0604020202020204" pitchFamily="34" charset="0"/>
              </a:rPr>
              <a:t>n</a:t>
            </a:r>
            <a:r>
              <a:rPr lang="en-US" altLang="en-US" baseline="-25000">
                <a:cs typeface="Arial" panose="020B0604020202020204" pitchFamily="34" charset="0"/>
              </a:rPr>
              <a:t>0</a:t>
            </a:r>
            <a:r>
              <a:rPr lang="en-US" altLang="en-US" baseline="30000">
                <a:cs typeface="Arial" panose="020B0604020202020204" pitchFamily="34" charset="0"/>
              </a:rPr>
              <a:t>*</a:t>
            </a:r>
            <a:r>
              <a:rPr lang="en-US" altLang="en-US">
                <a:cs typeface="Arial" panose="020B0604020202020204" pitchFamily="34" charset="0"/>
              </a:rPr>
              <a:t>/</a:t>
            </a:r>
            <a:r>
              <a:rPr lang="en-US" altLang="en-US" i="1">
                <a:cs typeface="Arial" panose="020B0604020202020204" pitchFamily="34" charset="0"/>
              </a:rPr>
              <a:t>n</a:t>
            </a:r>
            <a:r>
              <a:rPr lang="en-US" altLang="en-US" baseline="-25000">
                <a:cs typeface="Arial" panose="020B0604020202020204" pitchFamily="34" charset="0"/>
              </a:rPr>
              <a:t>1</a:t>
            </a:r>
            <a:r>
              <a:rPr lang="en-US" altLang="en-US" baseline="30000">
                <a:cs typeface="Arial" panose="020B0604020202020204" pitchFamily="34" charset="0"/>
              </a:rPr>
              <a:t>*</a:t>
            </a:r>
            <a:r>
              <a:rPr lang="en-US" altLang="en-US">
                <a:cs typeface="Arial" panose="020B0604020202020204" pitchFamily="34" charset="0"/>
              </a:rPr>
              <a:t>=Saha, </a:t>
            </a:r>
            <a:r>
              <a:rPr lang="en-US" altLang="en-US" i="1">
                <a:cs typeface="Arial" panose="020B0604020202020204" pitchFamily="34" charset="0"/>
              </a:rPr>
              <a:t>G(v)/p</a:t>
            </a:r>
            <a:r>
              <a:rPr lang="el-GR" altLang="en-US" i="1" baseline="-25000">
                <a:cs typeface="Arial" panose="020B0604020202020204" pitchFamily="34" charset="0"/>
              </a:rPr>
              <a:t>ν</a:t>
            </a:r>
            <a:r>
              <a:rPr lang="en-US" altLang="en-US">
                <a:cs typeface="Arial" panose="020B0604020202020204" pitchFamily="34" charset="0"/>
              </a:rPr>
              <a:t> above …</a:t>
            </a:r>
            <a:endParaRPr lang="el-GR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1D34241B-132B-0B49-A942-F900A906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3D6C8-159E-9C44-A49E-D4B878A7B321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20F36A2-4E2D-9E4E-B471-A3C168796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Bound-Bound Transitions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D128669-7F51-814A-A298-D254CECA36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Balance transitions between two levels</a:t>
            </a:r>
          </a:p>
          <a:p>
            <a:pPr eaLnBrk="1" hangingPunct="1"/>
            <a:r>
              <a:rPr lang="en-US" altLang="en-US" sz="2800"/>
              <a:t>Upwards absorption</a:t>
            </a:r>
          </a:p>
          <a:p>
            <a:pPr eaLnBrk="1" hangingPunct="1"/>
            <a:r>
              <a:rPr lang="en-US" altLang="en-US" sz="2800"/>
              <a:t>Downwards by spontaneous or stimulated emission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3CA80ECB-C908-4C47-95E3-72CBE073A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514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82956768-BB8D-4044-AF3A-CD6182611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886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>
            <a:extLst>
              <a:ext uri="{FF2B5EF4-FFF2-40B4-BE49-F238E27FC236}">
                <a16:creationId xmlns:a16="http://schemas.microsoft.com/office/drawing/2014/main" id="{C64A073E-50BB-244C-AA31-6D255B2F7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514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>
            <a:extLst>
              <a:ext uri="{FF2B5EF4-FFF2-40B4-BE49-F238E27FC236}">
                <a16:creationId xmlns:a16="http://schemas.microsoft.com/office/drawing/2014/main" id="{F853A6D1-124F-F24D-8256-B0D512A6F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514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343A7F58-4B09-B041-A028-0EAB22408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/>
              <a:t>j</a:t>
            </a: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45BFFA9A-8DE9-A244-B792-76804A88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657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/>
              <a:t>i</a:t>
            </a:r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11E22FF8-38FA-E144-AB96-6D8E61B39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/>
              <a:t>h</a:t>
            </a:r>
            <a:r>
              <a:rPr lang="el-GR" altLang="en-US" b="1" i="1">
                <a:cs typeface="Arial" panose="020B0604020202020204" pitchFamily="34" charset="0"/>
              </a:rPr>
              <a:t>ν</a:t>
            </a:r>
            <a:r>
              <a:rPr lang="en-US" altLang="en-US" b="1" i="1" baseline="-25000">
                <a:cs typeface="Arial" panose="020B0604020202020204" pitchFamily="34" charset="0"/>
              </a:rPr>
              <a:t>ij</a:t>
            </a:r>
            <a:endParaRPr lang="el-GR" altLang="en-US" b="1" i="1" baseline="-25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CE090880-B6A1-E745-96A6-0DED39B7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B23EE4-A00E-8B4F-AD2E-2B45F33E41B8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53BE0BC-3041-6547-8F51-21777C583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Energy Absorption Rate: </a:t>
            </a:r>
            <a:r>
              <a:rPr lang="en-US" altLang="en-US" sz="4000" i="1"/>
              <a:t>B</a:t>
            </a:r>
            <a:r>
              <a:rPr lang="en-US" altLang="en-US" sz="4000" i="1" baseline="-25000"/>
              <a:t>ij</a:t>
            </a:r>
            <a:r>
              <a:rPr lang="en-US" altLang="en-US" sz="4000"/>
              <a:t> = Einstein coefficient for absorption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028C7BC2-8103-AB47-A58C-61D68DF9940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04800" y="1676400"/>
          <a:ext cx="8458200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Bitmap Image" r:id="rId3" imgW="4368800" imgH="2381250" progId="Paint.Picture">
                  <p:embed/>
                </p:oleObj>
              </mc:Choice>
              <mc:Fallback>
                <p:oleObj name="Bitmap Image" r:id="rId3" imgW="4368800" imgH="23812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458200" cy="46116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382D2BAB-0D15-EA45-9563-55608E83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299728-DA45-F04D-AB9E-C4FC008AB62A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42371C3-00DC-A942-8613-9AE69399C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Return Rates: </a:t>
            </a:r>
            <a:br>
              <a:rPr lang="en-US" altLang="en-US" sz="4000"/>
            </a:br>
            <a:r>
              <a:rPr lang="en-US" altLang="en-US" sz="4000" i="1"/>
              <a:t>A</a:t>
            </a:r>
            <a:r>
              <a:rPr lang="en-US" altLang="en-US" sz="4000" i="1" baseline="-25000"/>
              <a:t>ji</a:t>
            </a:r>
            <a:r>
              <a:rPr lang="en-US" altLang="en-US" sz="4000"/>
              <a:t>=Einstein coeff. spontaneous em.</a:t>
            </a: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4000" i="1"/>
              <a:t>B</a:t>
            </a:r>
            <a:r>
              <a:rPr lang="en-US" altLang="en-US" sz="4000" i="1" baseline="-25000"/>
              <a:t>ji</a:t>
            </a:r>
            <a:r>
              <a:rPr lang="en-US" altLang="en-US" sz="4000"/>
              <a:t>=Einstein coeff. stimulated em.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465F55B5-8036-C941-9029-42A76A9F49E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81000" y="1981200"/>
          <a:ext cx="7924800" cy="44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Bitmap Image" r:id="rId3" imgW="4381500" imgH="2457450" progId="Paint.Picture">
                  <p:embed/>
                </p:oleObj>
              </mc:Choice>
              <mc:Fallback>
                <p:oleObj name="Bitmap Image" r:id="rId3" imgW="4381500" imgH="24574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7924800" cy="4446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>
            <a:extLst>
              <a:ext uri="{FF2B5EF4-FFF2-40B4-BE49-F238E27FC236}">
                <a16:creationId xmlns:a16="http://schemas.microsoft.com/office/drawing/2014/main" id="{2A634052-2AC3-AB43-B061-228F503FF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7338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(isotropic)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229FCCE2-26C0-A649-9DAF-170A10E7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246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(same direction as </a:t>
            </a:r>
            <a:r>
              <a:rPr lang="en-US" altLang="en-US" sz="1800" i="1"/>
              <a:t>I</a:t>
            </a:r>
            <a:r>
              <a:rPr lang="el-GR" altLang="en-US" sz="1800" i="1" baseline="-25000">
                <a:cs typeface="Arial" panose="020B0604020202020204" pitchFamily="34" charset="0"/>
              </a:rPr>
              <a:t>ν</a:t>
            </a:r>
            <a:r>
              <a:rPr lang="en-US" altLang="en-US" sz="1800">
                <a:cs typeface="Arial" panose="020B0604020202020204" pitchFamily="34" charset="0"/>
              </a:rPr>
              <a:t>)</a:t>
            </a:r>
            <a:endParaRPr lang="el-GR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43FA0C6A-FF4C-D34A-BCD9-3BE81248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B2A9CB-4494-9E4F-9227-18C22637424A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98F3946F-CE9C-A34E-AE92-F2C1313C0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*Thermodynamic Equilibrium: </a:t>
            </a:r>
            <a:r>
              <a:rPr lang="en-US" altLang="en-US" sz="4000" i="1"/>
              <a:t>I</a:t>
            </a:r>
            <a:r>
              <a:rPr lang="el-GR" altLang="en-US" sz="4000" i="1" baseline="-25000">
                <a:cs typeface="Arial" panose="020B0604020202020204" pitchFamily="34" charset="0"/>
              </a:rPr>
              <a:t>ν</a:t>
            </a:r>
            <a:r>
              <a:rPr lang="en-US" altLang="en-US" sz="4000" i="1">
                <a:cs typeface="Arial" panose="020B0604020202020204" pitchFamily="34" charset="0"/>
              </a:rPr>
              <a:t>=B</a:t>
            </a:r>
            <a:r>
              <a:rPr lang="el-GR" altLang="en-US" sz="4000" i="1" baseline="-25000">
                <a:cs typeface="Arial" panose="020B0604020202020204" pitchFamily="34" charset="0"/>
              </a:rPr>
              <a:t>ν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D21003E-5267-DB49-96A5-61EB717F2022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8200" y="1295400"/>
          <a:ext cx="73914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Bitmap Image" r:id="rId3" imgW="4502150" imgH="3219450" progId="Paint.Picture">
                  <p:embed/>
                </p:oleObj>
              </mc:Choice>
              <mc:Fallback>
                <p:oleObj name="Bitmap Image" r:id="rId3" imgW="4502150" imgH="32194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7391400" cy="5286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6">
            <a:extLst>
              <a:ext uri="{FF2B5EF4-FFF2-40B4-BE49-F238E27FC236}">
                <a16:creationId xmlns:a16="http://schemas.microsoft.com/office/drawing/2014/main" id="{AEE4B109-82F6-6B4C-BDBD-E3211D86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4D1A7D-CB5E-DE41-B66E-BFD54E10EE1F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1E7A42B0-4F9A-4240-AE34-9CB427599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b-b Transfer Equation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A047B006-1831-3B43-8916-AA52A708E436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609600" y="1524000"/>
          <a:ext cx="77724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Bitmap Image" r:id="rId3" imgW="4451350" imgH="863600" progId="Paint.Picture">
                  <p:embed/>
                </p:oleObj>
              </mc:Choice>
              <mc:Fallback>
                <p:oleObj name="Bitmap Image" r:id="rId3" imgW="4451350" imgH="8636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772400" cy="1509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901E0680-C697-7D46-B372-779C69F7919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09600" y="3276600"/>
          <a:ext cx="77724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Bitmap Image" r:id="rId5" imgW="4425950" imgH="1803400" progId="Paint.Picture">
                  <p:embed/>
                </p:oleObj>
              </mc:Choice>
              <mc:Fallback>
                <p:oleObj name="Bitmap Image" r:id="rId5" imgW="4425950" imgH="18034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77724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05094CE3-1132-B04C-BCAB-08225009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607869-53A3-1940-B98D-EDAE5F40CF8A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179D550-253E-634D-860A-3DD3CBCE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b-b Transfer Equation 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83EAAFEC-F4DD-6440-AAC7-6BFCF329192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62000" y="1192213"/>
          <a:ext cx="73152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Bitmap Image" r:id="rId3" imgW="4394200" imgH="3346450" progId="Paint.Picture">
                  <p:embed/>
                </p:oleObj>
              </mc:Choice>
              <mc:Fallback>
                <p:oleObj name="Bitmap Image" r:id="rId3" imgW="4394200" imgH="33464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92213"/>
                        <a:ext cx="7315200" cy="5572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96D9829B-3DD2-7340-8270-F8BD65DB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D98F2E-1869-9640-9055-767EF055D433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943A40DC-0332-0D41-9745-414B14117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Transition Rates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D3787F0B-BB0F-994C-8BD1-7804661DD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Calculate or measure cross section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 eaLnBrk="1" hangingPunct="1">
              <a:buFontTx/>
              <a:buNone/>
            </a:pPr>
            <a:endParaRPr lang="en-US" altLang="en-US" i="1">
              <a:cs typeface="Arial" panose="020B0604020202020204" pitchFamily="34" charset="0"/>
            </a:endParaRPr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786F2FEB-BC64-FC44-8550-058C5C7EC61E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228600" y="2438400"/>
          <a:ext cx="86868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Bitmap Image" r:id="rId3" imgW="4292600" imgH="1238250" progId="Paint.Picture">
                  <p:embed/>
                </p:oleObj>
              </mc:Choice>
              <mc:Fallback>
                <p:oleObj name="Bitmap Image" r:id="rId3" imgW="4292600" imgH="12382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8686800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76EB1175-D084-FB44-BD35-FDE5E905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853425-B9D9-3D41-BCD4-8DEBE426AB2D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983CF87A-A85E-1D49-9BF0-0EF9F8786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Transition Rates: Hydrogen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57DFDBF0-39ED-3B4A-8BB0-7BD9D3331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 transitions </a:t>
            </a:r>
            <a:r>
              <a:rPr lang="en-US" altLang="en-US" i="1"/>
              <a:t>n</a:t>
            </a:r>
            <a:r>
              <a:rPr lang="en-US" altLang="en-US" i="1">
                <a:cs typeface="Arial" panose="020B0604020202020204" pitchFamily="34" charset="0"/>
              </a:rPr>
              <a:t>'→n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92A598FA-3004-5A42-B602-4CB0A2E1BD1E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381000" y="2209800"/>
          <a:ext cx="81534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Bitmap Image" r:id="rId3" imgW="4343400" imgH="2120900" progId="Paint.Picture">
                  <p:embed/>
                </p:oleObj>
              </mc:Choice>
              <mc:Fallback>
                <p:oleObj name="Bitmap Image" r:id="rId3" imgW="4343400" imgH="21209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81534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155</Words>
  <Application>Microsoft Macintosh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ＭＳ Ｐゴシック</vt:lpstr>
      <vt:lpstr>Default Design</vt:lpstr>
      <vt:lpstr>Bitmap Image</vt:lpstr>
      <vt:lpstr>CorelEquation 11 Equation</vt:lpstr>
      <vt:lpstr>CorelEquation 12 Equation</vt:lpstr>
      <vt:lpstr>Absorption Cross Sections (Hubeny &amp; Mihalas Chapter 5) </vt:lpstr>
      <vt:lpstr>Bound-Bound Transitions</vt:lpstr>
      <vt:lpstr>Energy Absorption Rate: Bij = Einstein coefficient for absorption</vt:lpstr>
      <vt:lpstr>Return Rates:  Aji=Einstein coeff. spontaneous em.  Bji=Einstein coeff. stimulated em.</vt:lpstr>
      <vt:lpstr>*Thermodynamic Equilibrium: Iν=Bν</vt:lpstr>
      <vt:lpstr>b-b Transfer Equation </vt:lpstr>
      <vt:lpstr>b-b Transfer Equation </vt:lpstr>
      <vt:lpstr>Transition Rates</vt:lpstr>
      <vt:lpstr>Transition Rates: Hydrogen</vt:lpstr>
      <vt:lpstr>Einstein-Milne Relations for Bound-Free Transitions</vt:lpstr>
      <vt:lpstr>Einstein-Milne Relations: energy and velocity</vt:lpstr>
      <vt:lpstr>Einstein-Milne Relations: #photoionizations=#recombinations</vt:lpstr>
      <vt:lpstr>Denominator Term: Maxwell dist. ne(v); Saha eq. n0/n1</vt:lpstr>
      <vt:lpstr>b-f Transfer Equation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Absorption Cross Sections (Mihalas Chapter 4) </dc:title>
  <dc:creator> gies</dc:creator>
  <cp:lastModifiedBy>Douglas Russell Gies</cp:lastModifiedBy>
  <cp:revision>25</cp:revision>
  <dcterms:created xsi:type="dcterms:W3CDTF">2007-01-25T02:03:51Z</dcterms:created>
  <dcterms:modified xsi:type="dcterms:W3CDTF">2019-01-31T19:48:37Z</dcterms:modified>
</cp:coreProperties>
</file>