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87FFE4-2D85-084F-82E8-5179BBAB62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3EB3C9-4020-7545-BA15-DFFDD0974C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0FF9408-D1CC-2B41-BA0A-7D1BD1E9E0D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F7FBE6E-91E9-1C47-8EF1-46FFB38186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B6205C1-EE74-2A4B-BA55-BD4195A359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0E15A32-917A-5B4E-A854-46954FB49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6F65FA-89EA-DB40-86FB-B155C3D15B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EBC96-9017-3340-8FE6-0A7CBD982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ACE463-2D41-D04A-8CAE-FFDEA982D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F085C-FC7B-914F-B2D9-0FC1CA18F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2ADDF-0D8A-A449-B6CA-A508A9C6C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7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5C6F3-14EF-8644-BC9A-7F44FB720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39B050-B655-FF40-A7F0-4FB65534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824B3-F605-2F4E-96FF-7DBC6B5EC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DDF9F-5C31-884B-B614-4FB1C0AAF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3B3EC6-3B14-2242-9D30-C04929B10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0F5C6D-F4A9-6241-8D11-40A6A7533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0B5421-7335-DA47-B7B7-87484CFF8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98EBC-2633-2A48-B424-5C6E61F33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DD32E-3042-ED42-B55A-19E4CE50C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42A3C-2177-D745-BD54-101B17DF4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B117-EE2D-254F-8267-0B9413515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C3656-9580-B748-A9B6-BB0473765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77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AA1921-8E61-CE40-BA50-D0DB729C7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4BB435-94D6-A74D-A418-CA9BDE0D9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64D84B-F71E-3445-BE85-DB1A24222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9DF9B-5991-D64B-B5BE-F9C03580A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8C336B-C262-3248-96CC-083E99C1A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CBBBC2-D80B-D644-8E2B-B7B059870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B921F6-BB96-974B-9E49-EFF3AE807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7797A-9155-4A4A-979E-23FCC2753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09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E3407-F9C5-D04F-8E43-6F24090F7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4CD01-214C-604E-8EF4-F2ADAB4C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E1983-125F-4E43-9179-552D8231D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E9E45-C7FD-C64A-8B15-24816F990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8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FE71E-0DB1-A143-9010-75D26C8F8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B2EDF-2A32-AD4E-B0C7-F9B81CBBA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B60F9-00A1-FF45-A636-55D1ECB21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4C28D-F377-9E47-9489-D384A1FA8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5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03088F-D4C0-0348-A9E1-B55CB789C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1BB478-102F-9642-917E-A87B05C4A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445072-A92B-9640-BAE6-329EE40B0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005B5-EF46-4046-8B29-31596BB2E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BA29A5-CF97-FE4E-99A3-C754A9F68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98E3C6-5AF0-4F4B-BC57-F1DF06AE3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F4E0F4-1157-3B41-BF5C-FFAB05E0F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F3A4B-FB74-9C42-94DE-A7C7D5443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5FC768-3D51-7246-B2F8-3032E5060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8D3639-2E04-8243-89C2-7992CAE18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FBF0A2-CC84-224C-B6FB-58D634A69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64BD-E73B-8948-A01A-458C5E92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3FE99-3D00-0B4E-810A-F6926225B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D9FB-88C7-464B-B660-34DEA32F3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A6C4E-9FD4-CF4D-9470-B225E7897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54C76-B560-B24C-8F90-2A48060D8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0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6B34F-7050-6849-B3F2-6582F9C18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631CD-0055-4040-8E39-87E6C4603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FBB85-C93E-0444-8A1D-280FD4FBD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73075-B2C2-3A42-8400-001CFFE87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1A8F35-A22C-F641-A90F-9476C502E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FD155D-F690-AC49-A3F8-598027E3B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75A418-E9AC-2448-B55F-2150DDA368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C1BB6D-846E-CF43-AF7A-07E80B9B6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D56CD-6A35-D547-8FC0-0CE48D1DCC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57F4C-5658-8342-9789-C286D18930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0458345-6571-A044-A894-25463676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E34376-8DFF-EB48-BF32-F2BAC959550D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7BD5C33-32F2-F746-8BA6-66315B7355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Continuum Absorption</a:t>
            </a:r>
            <a:br>
              <a:rPr lang="en-US" altLang="en-US"/>
            </a:br>
            <a:r>
              <a:rPr lang="en-US" altLang="en-US"/>
              <a:t>(Hubeny &amp; Mihalas 7; Gray 8)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ED5F714-88AA-604F-A031-901218B5E0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362200"/>
          </a:xfrm>
        </p:spPr>
        <p:txBody>
          <a:bodyPr/>
          <a:lstStyle/>
          <a:p>
            <a:pPr eaLnBrk="1" hangingPunct="1"/>
            <a:r>
              <a:rPr lang="en-US" altLang="en-US"/>
              <a:t>H b-f, f-f</a:t>
            </a:r>
            <a:br>
              <a:rPr lang="en-US" altLang="en-US"/>
            </a:br>
            <a:r>
              <a:rPr lang="en-US" altLang="en-US"/>
              <a:t>H</a:t>
            </a:r>
            <a:r>
              <a:rPr lang="en-US" altLang="en-US" baseline="30000"/>
              <a:t>-</a:t>
            </a:r>
            <a:r>
              <a:rPr lang="en-US" altLang="en-US"/>
              <a:t> opacity</a:t>
            </a:r>
            <a:br>
              <a:rPr lang="en-US" altLang="en-US"/>
            </a:br>
            <a:r>
              <a:rPr lang="en-US" altLang="en-US"/>
              <a:t>Other sources</a:t>
            </a:r>
            <a:br>
              <a:rPr lang="en-US" altLang="en-US"/>
            </a:br>
            <a:r>
              <a:rPr lang="en-US" altLang="en-US"/>
              <a:t>Scattering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55004FD6-EAE4-EA46-9899-F58BAD41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5A244C-4C45-D244-BBA4-CC2BF46B6687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A5A3999-90F2-B840-BB52-23C9364C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Negative Hydrogen Ion H</a:t>
            </a:r>
            <a:r>
              <a:rPr lang="en-US" altLang="en-US" baseline="30000"/>
              <a:t>-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B84CF6AD-EC94-2E47-BBE5-BF4A81952A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Cannot exist in hot stars because collisions destroy H-</a:t>
            </a:r>
          </a:p>
          <a:p>
            <a:pPr eaLnBrk="1" hangingPunct="1"/>
            <a:r>
              <a:rPr lang="en-US" altLang="en-US" sz="2800"/>
              <a:t>Can’t exist in cool stars because free electrons needed (from metals)</a:t>
            </a:r>
          </a:p>
          <a:p>
            <a:pPr eaLnBrk="1" hangingPunct="1"/>
            <a:r>
              <a:rPr lang="en-US" altLang="en-US" sz="2800"/>
              <a:t>Dominant in G, K type stars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AF8DC9DD-0D32-4C41-BB5A-62FFA7DE96B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648200" y="1793875"/>
          <a:ext cx="4038600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Bitmap Image" r:id="rId3" imgW="3384550" imgH="3467100" progId="Paint.Picture">
                  <p:embed/>
                </p:oleObj>
              </mc:Choice>
              <mc:Fallback>
                <p:oleObj name="Bitmap Image" r:id="rId3" imgW="3384550" imgH="3467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93875"/>
                        <a:ext cx="4038600" cy="413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5">
            <a:extLst>
              <a:ext uri="{FF2B5EF4-FFF2-40B4-BE49-F238E27FC236}">
                <a16:creationId xmlns:a16="http://schemas.microsoft.com/office/drawing/2014/main" id="{907E0CA0-599B-6340-8C25-DD6A0037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14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b-f</a:t>
            </a:r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FF33040C-0C1F-1146-B950-1177B489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14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f-f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1DD922B6-40E7-0543-833E-ECA0D05F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7FAC01-83CE-F04F-A7C3-670CCAFCA801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9926F1D-4896-644D-8119-64C072ABF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Molecular Hydrogen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5F2135B-D9D7-2C48-8E50-DCCC85233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 baseline="30000"/>
              <a:t>-</a:t>
            </a:r>
            <a:r>
              <a:rPr lang="en-US" altLang="en-US"/>
              <a:t> (free-free) in very cool stars</a:t>
            </a:r>
          </a:p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 baseline="30000"/>
              <a:t>+</a:t>
            </a:r>
            <a:r>
              <a:rPr lang="en-US" altLang="en-US"/>
              <a:t> (bound-free) in A, F stars where equal numbers of neutral H and protons exist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1E830AD-CC91-6F4B-8D19-DBCBE483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6EA618-039E-BA41-87CA-BE042D9153A8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88CE2D7-D20C-8B48-AAF2-5FA9BA5BA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Helium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2A648E4-792F-5B46-9B75-5AF30358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 I bound-free, free-free in early B stars (threshold </a:t>
            </a:r>
            <a:r>
              <a:rPr lang="el-GR" altLang="en-US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&lt;504 Angstroms)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He II bound-free, free-free in O stars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/>
              <a:t>(threshold </a:t>
            </a:r>
            <a:r>
              <a:rPr lang="el-GR" altLang="en-US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&lt;227 Angstroms)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He</a:t>
            </a:r>
            <a:r>
              <a:rPr lang="en-US" altLang="en-US" baseline="30000">
                <a:cs typeface="Arial" panose="020B0604020202020204" pitchFamily="34" charset="0"/>
              </a:rPr>
              <a:t>-</a:t>
            </a:r>
            <a:r>
              <a:rPr lang="en-US" altLang="en-US">
                <a:cs typeface="Arial" panose="020B0604020202020204" pitchFamily="34" charset="0"/>
              </a:rPr>
              <a:t> free-free in cool stars, long wavelength</a:t>
            </a:r>
            <a:endParaRPr lang="el-GR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>
            <a:extLst>
              <a:ext uri="{FF2B5EF4-FFF2-40B4-BE49-F238E27FC236}">
                <a16:creationId xmlns:a16="http://schemas.microsoft.com/office/drawing/2014/main" id="{8759F6A4-D7AD-D048-B3AF-7018C422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1D62E0-2E77-4F4D-AD58-7001991354EB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F4D1C06-7ECC-F646-992A-52CB3B45F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Metals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968A5BD-68A9-414E-BF01-AA07CD731E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Small abundances but still can produce significant bound-free absorption (UV)</a:t>
            </a:r>
          </a:p>
          <a:p>
            <a:pPr eaLnBrk="1" hangingPunct="1"/>
            <a:r>
              <a:rPr lang="en-US" altLang="en-US" sz="2800"/>
              <a:t>Molecules (free-free) in very cool stars:</a:t>
            </a:r>
            <a:br>
              <a:rPr lang="en-US" altLang="en-US" sz="2800"/>
            </a:br>
            <a:r>
              <a:rPr lang="en-US" altLang="en-US" sz="2800"/>
              <a:t>CN</a:t>
            </a:r>
            <a:r>
              <a:rPr lang="en-US" altLang="en-US" sz="2800" baseline="30000"/>
              <a:t>-</a:t>
            </a:r>
            <a:r>
              <a:rPr lang="en-US" altLang="en-US" sz="2800"/>
              <a:t>, C</a:t>
            </a:r>
            <a:r>
              <a:rPr lang="en-US" altLang="en-US" sz="2800" baseline="-25000"/>
              <a:t>2</a:t>
            </a:r>
            <a:r>
              <a:rPr lang="en-US" altLang="en-US" sz="2800" baseline="30000"/>
              <a:t>-</a:t>
            </a:r>
            <a:r>
              <a:rPr lang="en-US" altLang="en-US" sz="2800"/>
              <a:t>, H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  <a:r>
              <a:rPr lang="en-US" altLang="en-US" sz="2800" baseline="30000"/>
              <a:t>-</a:t>
            </a:r>
            <a:br>
              <a:rPr lang="en-US" altLang="en-US" sz="2800"/>
            </a:br>
            <a:r>
              <a:rPr lang="en-US" altLang="en-US" sz="2800"/>
              <a:t>(plus bound-bound molecular bands)</a:t>
            </a:r>
          </a:p>
        </p:txBody>
      </p:sp>
      <p:pic>
        <p:nvPicPr>
          <p:cNvPr id="28677" name="Picture 6" descr="gf86">
            <a:extLst>
              <a:ext uri="{FF2B5EF4-FFF2-40B4-BE49-F238E27FC236}">
                <a16:creationId xmlns:a16="http://schemas.microsoft.com/office/drawing/2014/main" id="{1DB4C541-22FC-8549-B146-03CA8E0ACF5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44713"/>
            <a:ext cx="4267200" cy="326231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CD656DF3-EF6E-1E41-A411-06107F0F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AB8AC8-4ADC-A641-A2FE-3BCBDB9F20E9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86623D1-1E8A-AD4E-A637-500000FFD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Scattering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434F1B8E-78A5-2B48-A14D-7D252A8E0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Thomson scattering by free electrons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Use Klein-Nishina formula for X-rays</a:t>
            </a:r>
          </a:p>
          <a:p>
            <a:pPr eaLnBrk="1" hangingPunct="1"/>
            <a:r>
              <a:rPr lang="en-US" altLang="en-US"/>
              <a:t>Important in O stars</a:t>
            </a:r>
          </a:p>
          <a:p>
            <a:pPr eaLnBrk="1" hangingPunct="1"/>
            <a:r>
              <a:rPr lang="en-US" altLang="en-US"/>
              <a:t>Rayleigh scattering by atoms or molecules</a:t>
            </a:r>
            <a:br>
              <a:rPr lang="en-US" altLang="en-US"/>
            </a:br>
            <a:r>
              <a:rPr lang="en-US" altLang="en-US"/>
              <a:t>(important in blue, UV in cool stars) 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F368CC2A-DC8D-8340-961B-D65F2D28352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447800" y="2286000"/>
          <a:ext cx="63246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45351700" imgH="5270500" progId="Equation.COEE2">
                  <p:embed/>
                </p:oleObj>
              </mc:Choice>
              <mc:Fallback>
                <p:oleObj name="Equation" r:id="rId3" imgW="45351700" imgH="5270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63246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0C506232-19B5-044C-A067-9F118530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952E0F-D662-BA4B-AA55-0A654BA1216B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45CDF12-EC9B-CC4A-B740-AE6EBD7C6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12493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Sum over all absorption coefficients: net opacity [cm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/H particle, cm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/g]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48ECB1C-0C7B-F042-B47B-F6300952F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80317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See hand-out summary from Collins (1989)</a:t>
            </a:r>
          </a:p>
          <a:p>
            <a:pPr eaLnBrk="1" hangingPunct="1"/>
            <a:r>
              <a:rPr lang="en-US" altLang="en-US" dirty="0"/>
              <a:t>Tabular data (Allen’s AQ), but in most codes calculated for each source of opacity </a:t>
            </a:r>
          </a:p>
          <a:p>
            <a:pPr eaLnBrk="1" hangingPunct="1"/>
            <a:r>
              <a:rPr lang="en-US" altLang="en-US" dirty="0"/>
              <a:t>Example plots in Gray and Bohm-</a:t>
            </a:r>
            <a:r>
              <a:rPr lang="en-US" altLang="en-US" dirty="0" err="1"/>
              <a:t>Vitense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C835D456-A98E-4745-9DE0-B3B6811B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81EB05-F4F5-D04A-A061-823E42CB61FC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31747" name="Picture 5" descr="gf85a">
            <a:extLst>
              <a:ext uri="{FF2B5EF4-FFF2-40B4-BE49-F238E27FC236}">
                <a16:creationId xmlns:a16="http://schemas.microsoft.com/office/drawing/2014/main" id="{5D083143-6669-8745-9C88-6878458A419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3" y="498475"/>
            <a:ext cx="5297487" cy="59785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033A2AF2-68F2-C74B-82CD-FC30DF36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42467E-170C-C042-B104-017AFF7BC127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pic>
        <p:nvPicPr>
          <p:cNvPr id="32771" name="Picture 5" descr="gf85b">
            <a:extLst>
              <a:ext uri="{FF2B5EF4-FFF2-40B4-BE49-F238E27FC236}">
                <a16:creationId xmlns:a16="http://schemas.microsoft.com/office/drawing/2014/main" id="{25D7823E-6894-4A48-80E3-496E266488E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15938"/>
            <a:ext cx="7696200" cy="564991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738ED5B0-5E04-7449-81E7-2A5F69A4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8F9CC0-D65B-4341-8A29-1BBFF79E4B69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pic>
        <p:nvPicPr>
          <p:cNvPr id="33795" name="Picture 4" descr="gf85c">
            <a:extLst>
              <a:ext uri="{FF2B5EF4-FFF2-40B4-BE49-F238E27FC236}">
                <a16:creationId xmlns:a16="http://schemas.microsoft.com/office/drawing/2014/main" id="{34357E04-859F-6A41-BF20-5FCDBB9A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6575"/>
            <a:ext cx="79248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BA5D184-150A-E245-B8AA-E37EB5E1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D2E6BC-3A01-614C-8B5D-14DE669B1510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pic>
        <p:nvPicPr>
          <p:cNvPr id="34819" name="Picture 4" descr="gf85d">
            <a:extLst>
              <a:ext uri="{FF2B5EF4-FFF2-40B4-BE49-F238E27FC236}">
                <a16:creationId xmlns:a16="http://schemas.microsoft.com/office/drawing/2014/main" id="{18B8B4B3-74CE-A144-BE80-0159D1BA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5313"/>
            <a:ext cx="77724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82177F72-E849-4B48-81F5-7DAC19C7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B9DFE6-48E3-4042-9241-6F1399F46B7B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5301DB4-C9E2-7641-8AF5-6E88ADFDA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bound-free</a:t>
            </a:r>
          </a:p>
        </p:txBody>
      </p:sp>
      <p:pic>
        <p:nvPicPr>
          <p:cNvPr id="17412" name="Picture 7" descr="gf81">
            <a:extLst>
              <a:ext uri="{FF2B5EF4-FFF2-40B4-BE49-F238E27FC236}">
                <a16:creationId xmlns:a16="http://schemas.microsoft.com/office/drawing/2014/main" id="{F4C0C640-187A-BF45-8220-45BCCE4641A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9250"/>
            <a:ext cx="4038600" cy="4487863"/>
          </a:xfrm>
          <a:noFill/>
        </p:spPr>
      </p:pic>
      <p:pic>
        <p:nvPicPr>
          <p:cNvPr id="17413" name="Picture 9" descr="gf82">
            <a:extLst>
              <a:ext uri="{FF2B5EF4-FFF2-40B4-BE49-F238E27FC236}">
                <a16:creationId xmlns:a16="http://schemas.microsoft.com/office/drawing/2014/main" id="{A9A79318-8002-5C47-B582-7FA63642E05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81200"/>
            <a:ext cx="4038600" cy="31162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70F48E7D-E939-044D-BE48-2DE9CBB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2BCC82-4C8C-A548-895E-6F9CC7F1798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pic>
        <p:nvPicPr>
          <p:cNvPr id="35843" name="Picture 4" descr="bvf78">
            <a:extLst>
              <a:ext uri="{FF2B5EF4-FFF2-40B4-BE49-F238E27FC236}">
                <a16:creationId xmlns:a16="http://schemas.microsoft.com/office/drawing/2014/main" id="{A0F8B021-45A0-3A4A-9D94-3BCCE747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6482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bvf79">
            <a:extLst>
              <a:ext uri="{FF2B5EF4-FFF2-40B4-BE49-F238E27FC236}">
                <a16:creationId xmlns:a16="http://schemas.microsoft.com/office/drawing/2014/main" id="{9F653A6C-4FB1-0342-886F-2F3DE660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6565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20DDDB0-C095-F141-B196-16D78ED1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FD4622-86BC-BC4A-A8A4-775B7B1562D7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7E8847B-F4EA-8741-9827-A9C648E7F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bound-free</a:t>
            </a:r>
          </a:p>
        </p:txBody>
      </p:sp>
      <p:pic>
        <p:nvPicPr>
          <p:cNvPr id="18436" name="Picture 7" descr="m99">
            <a:extLst>
              <a:ext uri="{FF2B5EF4-FFF2-40B4-BE49-F238E27FC236}">
                <a16:creationId xmlns:a16="http://schemas.microsoft.com/office/drawing/2014/main" id="{CC1AF5DA-90AC-4041-8B84-66292185E31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4625"/>
            <a:ext cx="7086600" cy="48879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E495250D-189D-B643-8714-B8BE8107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E5C355-CD04-6B41-9359-1901C1F66738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F610E22-31A6-0947-B5E4-1A3E34780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bound-free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33CE9AFE-6215-864A-9231-72E63FF5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Final result is sum over all levels that can be ionized by photon of given frequency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Dominant in spectral types B, A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335E8B75-8A5A-7D49-B087-865CB0BC4944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219200" y="2971800"/>
          <a:ext cx="67818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61442600" imgH="8191500" progId="Equation.COEE2">
                  <p:embed/>
                </p:oleObj>
              </mc:Choice>
              <mc:Fallback>
                <p:oleObj name="Equation" r:id="rId3" imgW="61442600" imgH="8191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7818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B4FD36A3-4F9F-3949-9083-96193FAC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C9AE49-B366-A140-909A-8B8D7FD6A2D5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32367BE-17A7-1447-9D68-E715C326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free-free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53869EB-392C-1C40-A5D2-2482FCFD5A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Electron moving close to proton</a:t>
            </a:r>
          </a:p>
          <a:p>
            <a:pPr eaLnBrk="1" hangingPunct="1"/>
            <a:r>
              <a:rPr lang="en-US" altLang="en-US" sz="2800"/>
              <a:t>Photon absorbed … energy into velocity of the electron</a:t>
            </a:r>
          </a:p>
          <a:p>
            <a:pPr eaLnBrk="1" hangingPunct="1"/>
            <a:r>
              <a:rPr lang="en-US" altLang="en-US" sz="2800"/>
              <a:t>Photon emitted … energy from velocity of the electron (bremsstrahlung)</a:t>
            </a: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5AC90633-E8A4-A447-B332-EF436E8201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2767013"/>
            <a:ext cx="3638550" cy="21907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5C1D3C6-2E97-6C42-83FB-587A5F82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3C3ADD-4BA0-A64B-B515-DEEC677A7938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C292AE1-E43D-2E4C-9BF4-5A2E41E3D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free-free</a:t>
            </a:r>
          </a:p>
        </p:txBody>
      </p:sp>
      <p:pic>
        <p:nvPicPr>
          <p:cNvPr id="21508" name="Picture 4" descr="m101">
            <a:extLst>
              <a:ext uri="{FF2B5EF4-FFF2-40B4-BE49-F238E27FC236}">
                <a16:creationId xmlns:a16="http://schemas.microsoft.com/office/drawing/2014/main" id="{FA3AE20B-FC61-1C43-8691-F428DBB44ED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7924800" cy="46307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42BAEBEE-241E-634D-B2F2-AC78C77F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2F1D58-9AA0-9E45-BAF7-40942659CA70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B35E2ED7-2DA3-9E45-88DA-7D4EBB8D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free-free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535F791B-EA0E-5A44-8FAE-951D6A98076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416050"/>
          <a:ext cx="81534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Bitmap Image" r:id="rId3" imgW="4406900" imgH="2571750" progId="Paint.Picture">
                  <p:embed/>
                </p:oleObj>
              </mc:Choice>
              <mc:Fallback>
                <p:oleObj name="Bitmap Image" r:id="rId3" imgW="4406900" imgH="25717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16050"/>
                        <a:ext cx="815340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EFAA000E-F7DC-D845-A6B2-68F62095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F49E55-CBF0-5446-AFAC-BB24487523AF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840609F-4983-1F4A-9683-CC1A752B8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Negative Hydrogen Ion H</a:t>
            </a:r>
            <a:r>
              <a:rPr lang="en-US" altLang="en-US" baseline="30000"/>
              <a:t>-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CD4063A4-FD7F-3E41-A5E2-7DC863E02C5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2209800"/>
          <a:ext cx="81534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Bitmap Image" r:id="rId3" imgW="4375150" imgH="1435100" progId="Paint.Picture">
                  <p:embed/>
                </p:oleObj>
              </mc:Choice>
              <mc:Fallback>
                <p:oleObj name="Bitmap Image" r:id="rId3" imgW="4375150" imgH="1435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153400" cy="2673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4219A1-8D3B-3B42-B7BF-7BD8D614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34255E-DA63-4549-B5B8-418E45A1324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3C09A4B-5647-8C44-A8BC-EACD884D2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Negative Hydrogen Ion H</a:t>
            </a:r>
            <a:r>
              <a:rPr lang="en-US" altLang="en-US" baseline="30000"/>
              <a:t>-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5C26CA7A-24BB-D74A-B8F3-790BF59417B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95300" y="1600200"/>
          <a:ext cx="81518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Bitmap Image" r:id="rId3" imgW="4324350" imgH="2400300" progId="Paint.Picture">
                  <p:embed/>
                </p:oleObj>
              </mc:Choice>
              <mc:Fallback>
                <p:oleObj name="Bitmap Image" r:id="rId3" imgW="4324350" imgH="24003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600200"/>
                        <a:ext cx="8151813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253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ＭＳ Ｐゴシック</vt:lpstr>
      <vt:lpstr>Default Design</vt:lpstr>
      <vt:lpstr>CorelEquation 12 Equation</vt:lpstr>
      <vt:lpstr>Bitmap Image</vt:lpstr>
      <vt:lpstr>Continuum Absorption (Hubeny &amp; Mihalas 7; Gray 8)</vt:lpstr>
      <vt:lpstr>H bound-free</vt:lpstr>
      <vt:lpstr>H bound-free</vt:lpstr>
      <vt:lpstr>H bound-free</vt:lpstr>
      <vt:lpstr>H free-free</vt:lpstr>
      <vt:lpstr>H free-free</vt:lpstr>
      <vt:lpstr>H free-free</vt:lpstr>
      <vt:lpstr>Negative Hydrogen Ion H-</vt:lpstr>
      <vt:lpstr>Negative Hydrogen Ion H-</vt:lpstr>
      <vt:lpstr>Negative Hydrogen Ion H-</vt:lpstr>
      <vt:lpstr>Molecular Hydrogen</vt:lpstr>
      <vt:lpstr>Helium</vt:lpstr>
      <vt:lpstr>Metals</vt:lpstr>
      <vt:lpstr>Scattering</vt:lpstr>
      <vt:lpstr>Sum over all absorption coefficients: net opacity [cm2/H particle, cm2/g]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Absorption (Mihalas 4.4; Gray 8)</dc:title>
  <dc:creator> gies</dc:creator>
  <cp:lastModifiedBy>Douglas Russell Gies</cp:lastModifiedBy>
  <cp:revision>18</cp:revision>
  <dcterms:created xsi:type="dcterms:W3CDTF">2017-01-31T21:37:27Z</dcterms:created>
  <dcterms:modified xsi:type="dcterms:W3CDTF">2019-02-07T19:36:05Z</dcterms:modified>
</cp:coreProperties>
</file>