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65"/>
  </p:normalViewPr>
  <p:slideViewPr>
    <p:cSldViewPr>
      <p:cViewPr varScale="1">
        <p:scale>
          <a:sx n="103" d="100"/>
          <a:sy n="103" d="100"/>
        </p:scale>
        <p:origin x="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8279AE4-9B68-CA4C-A72E-6F2078283F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43E39F4-7364-2B44-8497-23E6C5DCD0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9C4EF53-4F66-664E-88E6-7E977DE0781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725FEA8-9730-4448-BD70-B0937ADD2FF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3B44231-049D-4748-86D3-6C06371606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82C3180-44BF-D141-B3CC-57C1606FA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80985D-A794-F842-B2BF-36C002BE0D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32A172-8FB5-AA46-AD17-9D9866418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5D221A-2260-384F-9187-15D0B5C3C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9B6D3D-040D-B940-8CBB-F17D95E01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1DA91-7AE0-5346-8208-01EAA5F0F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15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9D1F8B-CF07-F447-8B1D-D9545989B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025B6-4BC0-A745-9213-F4039F829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65D509-A95D-674E-9A8C-39DA63505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24D9-EBCF-AD41-ADC9-A77E8E160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08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C4E18E-ED9A-E14F-A3DC-AF01AE28F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E98659-BC78-D947-9DC7-D899C7F28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922E8-98C5-1146-9351-07AFA6E93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622B7-DE80-344B-9DD8-F510F9A49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67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8CEDEA-4064-8744-A9FA-93E5B2D97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330FB80-A5A6-4D48-B545-D9BCFBB07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318EF9-C17A-BA43-8C70-805BC426C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D44C4-0A5E-104B-B4F4-4ADE01C9B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54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E1FE0-E5CF-8042-B7EC-1CDE77250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9E777-20C5-CD4C-94E0-C135F43A8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76658-9373-D54E-B3A1-806268D00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9AAE4-43D6-754B-9D26-A2FD3B54D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91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AECFC-8E70-2A48-857F-826499C4C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33CC6A-7BED-2E47-B1D8-6E65C353C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00359E-DE5A-F048-9A72-D47431768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45BEA-C63A-274F-B6DE-2AD0BF8BE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4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DDD429-3725-A54E-B408-FE531B766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6E55FA-30AF-F843-BBA5-AD573310F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D72CBD-B623-C44E-BCA2-9EB954840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23145-2B81-9648-9017-802CCC68B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2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06F69C-A426-0E49-8710-CF149EED7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39DD8-36CD-4146-9424-B508840C2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74B3A-DFF3-A84A-B824-E7D8B5D86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2B8F2-C2F9-4944-B530-99AF83002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57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E01EE5-8FFF-A744-AD4E-590CAFFBB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19F35E-D469-9142-A5ED-628CADFA1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9B640E-C7BF-DF4A-A57A-A25B6C034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E6B30-D655-424C-9A0B-49CA7534B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6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027F93-1DF2-784E-8B39-C5A1FA82E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07B6E7-87A1-3B4E-A31C-6396F1C4B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AEFAA6-F871-EF43-AB1B-60CEA55FF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3F7C8-D88C-074B-A8C7-96478784E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FB5182-816E-3B48-BE5B-C237CE25A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38499A-B096-EC40-B698-179F4C606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8F4C9C-CB09-484A-9F55-E29703165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129CC-1021-EB4F-90A6-808E12374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59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76EC3-C0A5-2C47-8A84-26CDEA5C9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12977-8907-BD43-A66B-8114B5836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23B9D-629D-5146-A403-2E8DCDC3B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BF171-8D4D-CD4A-9427-998139741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28921-8F43-8E4C-A5FB-270A97C32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5F08E-EE6A-CE40-8AD1-F9A88EBB6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DE07C-D2F3-3B4E-8638-36A68D180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89FA1-25A3-BA46-80FF-E1A414BEB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62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01F21C-0D74-954E-A39A-C910FBD0E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FED475-58B7-2B43-9862-CC228D59D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F2B019-C57D-6A44-869E-6B55DEDE7C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65EE0D-1A7B-384F-8EB0-A1D0D352CC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69E0A1-6CB7-0242-9E80-E329312E8F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B4D3C9-4972-024F-91E7-73D06B85DD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376CBDEB-0616-E245-B9DF-02382695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97F1B1-F25E-3140-9D34-B8AD8D04027B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03F52D3-EE3E-FE49-8184-045C944194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696200" cy="2533650"/>
          </a:xfrm>
        </p:spPr>
        <p:txBody>
          <a:bodyPr/>
          <a:lstStyle/>
          <a:p>
            <a:pPr eaLnBrk="1" hangingPunct="1"/>
            <a:r>
              <a:rPr lang="en-US" altLang="en-US"/>
              <a:t>Analytical Relations for the Transfer Equation </a:t>
            </a:r>
            <a:br>
              <a:rPr lang="en-US" altLang="en-US"/>
            </a:br>
            <a:r>
              <a:rPr lang="en-US" altLang="en-US"/>
              <a:t>(Hubeny &amp; Mihalas 11)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4A3A008-A688-CA4D-BC8C-19ECE1F199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Formal Solutions for </a:t>
            </a:r>
            <a:r>
              <a:rPr lang="en-US" altLang="en-US" i="1"/>
              <a:t>I, J, H, K</a:t>
            </a:r>
            <a:br>
              <a:rPr lang="en-US" altLang="en-US"/>
            </a:br>
            <a:r>
              <a:rPr lang="en-US" altLang="en-US"/>
              <a:t>Moments of the TE w.r.t. Angle</a:t>
            </a:r>
            <a:br>
              <a:rPr lang="en-US" altLang="en-US"/>
            </a:br>
            <a:r>
              <a:rPr lang="en-US" altLang="en-US"/>
              <a:t>Diffusion Approximation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41A7EC37-C201-E44D-9A44-96EBB220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B77CD4-3AB0-F04C-95B7-3C9A84C8B313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8E530450-483F-F248-B905-A50E8B34A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Linear Source Function</a:t>
            </a:r>
            <a:br>
              <a:rPr lang="en-US" altLang="en-US" sz="4000"/>
            </a:br>
            <a:r>
              <a:rPr lang="en-US" altLang="en-US" sz="4000" b="1" i="1"/>
              <a:t>S</a:t>
            </a:r>
            <a:r>
              <a:rPr lang="en-US" altLang="en-US" sz="4000"/>
              <a:t>=</a:t>
            </a:r>
            <a:r>
              <a:rPr lang="en-US" altLang="en-US" sz="4000" b="1" i="1"/>
              <a:t>a</a:t>
            </a:r>
            <a:r>
              <a:rPr lang="en-US" altLang="en-US" sz="4000"/>
              <a:t>+</a:t>
            </a:r>
            <a:r>
              <a:rPr lang="en-US" altLang="en-US" sz="4000" b="1" i="1"/>
              <a:t>b</a:t>
            </a:r>
            <a:r>
              <a:rPr lang="el-GR" altLang="en-US" sz="4000" b="1" i="1">
                <a:cs typeface="Arial" panose="020B0604020202020204" pitchFamily="34" charset="0"/>
              </a:rPr>
              <a:t>τ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BF61F464-3A41-2846-BB02-3FD16F20B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i="1"/>
              <a:t>K</a:t>
            </a:r>
            <a:r>
              <a:rPr lang="en-US" altLang="en-US"/>
              <a:t> = </a:t>
            </a:r>
            <a:r>
              <a:rPr lang="en-US" altLang="en-US">
                <a:cs typeface="Arial" panose="020B0604020202020204" pitchFamily="34" charset="0"/>
              </a:rPr>
              <a:t>¼ </a:t>
            </a:r>
            <a:r>
              <a:rPr lang="el-GR" altLang="en-US" b="1" i="1">
                <a:cs typeface="Arial" panose="020B0604020202020204" pitchFamily="34" charset="0"/>
              </a:rPr>
              <a:t>Χ</a:t>
            </a:r>
            <a:r>
              <a:rPr lang="en-US" altLang="en-US">
                <a:cs typeface="Arial" panose="020B0604020202020204" pitchFamily="34" charset="0"/>
              </a:rPr>
              <a:t>(</a:t>
            </a:r>
            <a:r>
              <a:rPr lang="en-US" altLang="en-US" i="1">
                <a:cs typeface="Arial" panose="020B0604020202020204" pitchFamily="34" charset="0"/>
              </a:rPr>
              <a:t>a</a:t>
            </a:r>
            <a:r>
              <a:rPr lang="en-US" altLang="en-US">
                <a:cs typeface="Arial" panose="020B0604020202020204" pitchFamily="34" charset="0"/>
              </a:rPr>
              <a:t>+</a:t>
            </a:r>
            <a:r>
              <a:rPr lang="en-US" altLang="en-US" i="1">
                <a:cs typeface="Arial" panose="020B0604020202020204" pitchFamily="34" charset="0"/>
              </a:rPr>
              <a:t>b</a:t>
            </a:r>
            <a:r>
              <a:rPr lang="el-GR" altLang="en-US" b="1" i="1">
                <a:cs typeface="Arial" panose="020B0604020202020204" pitchFamily="34" charset="0"/>
              </a:rPr>
              <a:t>τ</a:t>
            </a:r>
            <a:r>
              <a:rPr lang="en-US" altLang="en-US">
                <a:cs typeface="Arial" panose="020B0604020202020204" pitchFamily="34" charset="0"/>
              </a:rPr>
              <a:t>)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Formal solutions are artificial because we imagine </a:t>
            </a:r>
            <a:r>
              <a:rPr lang="en-US" altLang="en-US" i="1"/>
              <a:t>S</a:t>
            </a:r>
            <a:r>
              <a:rPr lang="en-US" altLang="en-US"/>
              <a:t> is known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scattering is important then </a:t>
            </a:r>
            <a:r>
              <a:rPr lang="en-US" altLang="en-US" i="1"/>
              <a:t>S</a:t>
            </a:r>
            <a:r>
              <a:rPr lang="en-US" altLang="en-US"/>
              <a:t> will depend on the field for example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Coupled integral equations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65336CE4-50F0-994F-85A1-52F53AA5C4A9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990600" y="2209800"/>
          <a:ext cx="7239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Bitmap Image" r:id="rId3" imgW="2762250" imgH="400050" progId="Paint.Picture">
                  <p:embed/>
                </p:oleObj>
              </mc:Choice>
              <mc:Fallback>
                <p:oleObj name="Bitmap Image" r:id="rId3" imgW="2762250" imgH="4000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9800"/>
                        <a:ext cx="7239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09214F5C-DBA3-334F-95F8-F2C60485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5A5A21-C445-5F47-B536-49EDE1A5FB87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pic>
        <p:nvPicPr>
          <p:cNvPr id="26628" name="Picture 6" descr="rf44">
            <a:extLst>
              <a:ext uri="{FF2B5EF4-FFF2-40B4-BE49-F238E27FC236}">
                <a16:creationId xmlns:a16="http://schemas.microsoft.com/office/drawing/2014/main" id="{D65A8699-9AE4-7F47-B495-4D3364B4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33400"/>
            <a:ext cx="5976938" cy="86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F02F207E-BEC3-A54D-87F1-CB7E3EE70D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685800"/>
          <a:ext cx="42672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Bitmap Image" r:id="rId4" imgW="5803900" imgH="2114550" progId="Paint.Picture">
                  <p:embed/>
                </p:oleObj>
              </mc:Choice>
              <mc:Fallback>
                <p:oleObj name="Bitmap Image" r:id="rId4" imgW="5803900" imgH="21145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85800"/>
                        <a:ext cx="4267200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D72C3EA6-4C98-E345-9781-9FB0D6CC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D8234F-1B4F-3247-82A1-E5AD510F6759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741BC41-080E-884E-9859-C334B9D82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Angular Moments of </a:t>
            </a:r>
            <a:br>
              <a:rPr lang="en-US" altLang="en-US" sz="4000"/>
            </a:br>
            <a:r>
              <a:rPr lang="en-US" altLang="en-US" sz="4000"/>
              <a:t>the Transfer Equation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580763AA-4BF6-9640-9B5F-ADF58A482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Zeroth moment and one-D case:</a:t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9C7EC569-1F42-334A-940A-6A4CA970D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489200"/>
          <a:ext cx="601980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63779400" imgH="43294300" progId="Equation.COEE2">
                  <p:embed/>
                </p:oleObj>
              </mc:Choice>
              <mc:Fallback>
                <p:oleObj name="Equation" r:id="rId3" imgW="63779400" imgH="432943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89200"/>
                        <a:ext cx="6019800" cy="40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E5406EC3-AA61-1144-905F-27AAE2BF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32F4F1-8B6D-A944-9626-24E67F727854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A8992DBB-B76D-1A46-A117-8EFAF5BE53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276350"/>
          <a:ext cx="7696200" cy="502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Bitmap Image" r:id="rId3" imgW="4394200" imgH="2870200" progId="Paint.Picture">
                  <p:embed/>
                </p:oleObj>
              </mc:Choice>
              <mc:Fallback>
                <p:oleObj name="Bitmap Image" r:id="rId3" imgW="4394200" imgH="28702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76350"/>
                        <a:ext cx="7696200" cy="502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2">
            <a:extLst>
              <a:ext uri="{FF2B5EF4-FFF2-40B4-BE49-F238E27FC236}">
                <a16:creationId xmlns:a16="http://schemas.microsoft.com/office/drawing/2014/main" id="{73D28277-FC8B-DD4B-8204-531CF01CD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Radiative Equilibrium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5F0421C5-211E-6E41-B722-2655E49A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E49AE2-C491-9F43-A37C-2184F8833EFF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CFF1026-72B3-F541-82DD-E257DC97B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Next Angular Moment: </a:t>
            </a:r>
            <a:br>
              <a:rPr lang="en-US" altLang="en-US" sz="4000"/>
            </a:br>
            <a:r>
              <a:rPr lang="en-US" altLang="en-US" sz="4000"/>
              <a:t>Momentum Equation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A245D160-20AC-A048-83A0-5D561F3F6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 moment and one-D case:</a:t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69CEDA2E-175F-D643-8047-D25943E9D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209800"/>
          <a:ext cx="6323013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67005200" imgH="44475400" progId="Equation.COEE2">
                  <p:embed/>
                </p:oleObj>
              </mc:Choice>
              <mc:Fallback>
                <p:oleObj name="Equation" r:id="rId3" imgW="67005200" imgH="444754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6323013" cy="419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AEAE87B1-0FCC-6347-8704-150B1929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903B73-8AC2-AC44-9938-FCBD2B01E08E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92B50AC-0DAA-DE43-80A0-08E73AB3A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Next Angular Moment: </a:t>
            </a:r>
            <a:br>
              <a:rPr lang="en-US" altLang="en-US" sz="4000"/>
            </a:br>
            <a:r>
              <a:rPr lang="en-US" altLang="en-US" sz="4000"/>
              <a:t>Momentum Equation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555B6BB-3DAD-944A-86FD-B6DCF7E37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Radiation force  (per unit volume) </a:t>
            </a:r>
            <a:br>
              <a:rPr lang="en-US" altLang="en-US"/>
            </a:br>
            <a:r>
              <a:rPr lang="en-US" altLang="en-US"/>
              <a:t>= gradient of radiation pressure</a:t>
            </a:r>
          </a:p>
          <a:p>
            <a:pPr eaLnBrk="1" hangingPunct="1"/>
            <a:r>
              <a:rPr lang="en-US" altLang="en-US"/>
              <a:t>Further moments don’t help …</a:t>
            </a:r>
            <a:br>
              <a:rPr lang="en-US" altLang="en-US"/>
            </a:br>
            <a:r>
              <a:rPr lang="en-US" altLang="en-US"/>
              <a:t>need closure to solve equations</a:t>
            </a:r>
          </a:p>
          <a:p>
            <a:pPr eaLnBrk="1" hangingPunct="1"/>
            <a:r>
              <a:rPr lang="en-US" altLang="en-US"/>
              <a:t>Ahead will use variable Eddington factor</a:t>
            </a:r>
            <a:br>
              <a:rPr lang="en-US" altLang="en-US"/>
            </a:br>
            <a:r>
              <a:rPr lang="en-US" altLang="en-US" b="1" i="1"/>
              <a:t>f = K / J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AE42A23A-02EE-5448-B8AE-59654D86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AB0448-2CBD-4A4A-9263-D60B6731B5FF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3CC0310A-0571-AB4B-A8ED-F1EB0EA20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Diffusion Approximation </a:t>
            </a:r>
            <a:br>
              <a:rPr lang="en-US" altLang="en-US" sz="4000"/>
            </a:br>
            <a:r>
              <a:rPr lang="en-US" altLang="en-US" sz="4000"/>
              <a:t>(for solution deep in star)</a:t>
            </a:r>
          </a:p>
        </p:txBody>
      </p:sp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658804C7-044C-984C-8174-82844FF100A9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228600" y="2111375"/>
          <a:ext cx="84582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Bitmap Image" r:id="rId3" imgW="4584700" imgH="1847850" progId="Paint.Picture">
                  <p:embed/>
                </p:oleObj>
              </mc:Choice>
              <mc:Fallback>
                <p:oleObj name="Bitmap Image" r:id="rId3" imgW="4584700" imgH="1847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11375"/>
                        <a:ext cx="8458200" cy="340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7014CBDF-408C-0D44-81C5-1960C80B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D89225-51B5-E841-8061-329E0E25B0C5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C4E261C7-291E-E64B-9C56-A9A1485D4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Diffusion Approximation Terms</a:t>
            </a:r>
          </a:p>
        </p:txBody>
      </p:sp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0F4F2879-6D1B-4047-97EC-6C2CF0D333B4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1839913" y="1219200"/>
          <a:ext cx="53816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Bitmap Image" r:id="rId3" imgW="2533650" imgH="2654300" progId="Paint.Picture">
                  <p:embed/>
                </p:oleObj>
              </mc:Choice>
              <mc:Fallback>
                <p:oleObj name="Bitmap Image" r:id="rId3" imgW="2533650" imgH="26543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219200"/>
                        <a:ext cx="5381625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018757B5-8C16-3147-AB90-5BCBCCC2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911B90-F6BA-0241-A948-11281B0DEC2E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E76148A1-CD66-784C-91E4-19175CBFF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Only Need Leading Terms</a:t>
            </a:r>
          </a:p>
        </p:txBody>
      </p:sp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CA85CF1E-D0E2-734A-AE1F-6E452B7D1867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1668463" y="1600200"/>
          <a:ext cx="58070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Bitmap Image" r:id="rId3" imgW="1784350" imgH="1390650" progId="Paint.Picture">
                  <p:embed/>
                </p:oleObj>
              </mc:Choice>
              <mc:Fallback>
                <p:oleObj name="Bitmap Image" r:id="rId3" imgW="1784350" imgH="13906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1600200"/>
                        <a:ext cx="5807075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A9EBAF76-36B6-CE41-BBF5-96855CDF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1E9D39-5C10-2243-B87B-460F9A3D378B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9F6ABCA3-4D00-714D-AC67-596856DDE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</a:t>
            </a: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C61AE63A-73C5-9F4D-8B26-D69F467DB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/>
              <a:t>K / J</a:t>
            </a:r>
            <a:r>
              <a:rPr lang="en-US" altLang="en-US"/>
              <a:t> = 1/3</a:t>
            </a:r>
          </a:p>
          <a:p>
            <a:pPr eaLnBrk="1" hangingPunct="1"/>
            <a:r>
              <a:rPr lang="en-US" altLang="en-US"/>
              <a:t>Flux = diffusion coefficient x </a:t>
            </a:r>
            <a:r>
              <a:rPr lang="en-US" altLang="en-US" i="1"/>
              <a:t>T</a:t>
            </a:r>
            <a:r>
              <a:rPr lang="en-US" altLang="en-US"/>
              <a:t> gradient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Anisotropic term small at depth</a:t>
            </a:r>
          </a:p>
        </p:txBody>
      </p:sp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1499C6D6-0BB6-7141-9F8C-889FDCF3D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743200"/>
          <a:ext cx="586740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Bitmap Image" r:id="rId3" imgW="2266950" imgH="533400" progId="Paint.Picture">
                  <p:embed/>
                </p:oleObj>
              </mc:Choice>
              <mc:Fallback>
                <p:oleObj name="Bitmap Image" r:id="rId3" imgW="2266950" imgH="5334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3200"/>
                        <a:ext cx="5867400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35DEB922-AEEE-EF4B-AFBF-44117A778F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876800"/>
          <a:ext cx="7924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Bitmap Image" r:id="rId5" imgW="3422650" imgH="482600" progId="Paint.Picture">
                  <p:embed/>
                </p:oleObj>
              </mc:Choice>
              <mc:Fallback>
                <p:oleObj name="Bitmap Image" r:id="rId5" imgW="3422650" imgH="4826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76800"/>
                        <a:ext cx="7924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7">
            <a:extLst>
              <a:ext uri="{FF2B5EF4-FFF2-40B4-BE49-F238E27FC236}">
                <a16:creationId xmlns:a16="http://schemas.microsoft.com/office/drawing/2014/main" id="{B28EADC7-D6ED-4343-BA0B-90DC399A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8C5F71-5A5C-5F4C-B50B-841BC276F6FE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828E7A5C-3386-8946-970A-8EC248678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Schwarzschild – Milne Equations</a:t>
            </a:r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C1628B93-9B05-324D-B219-AC093B5695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Formal solution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4781FD34-7EC9-3E47-A5CC-017C73C9AD52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1905000"/>
          <a:ext cx="33528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46520100" imgH="38328600" progId="Equation.COEE2">
                  <p:embed/>
                </p:oleObj>
              </mc:Choice>
              <mc:Fallback>
                <p:oleObj name="Equation" r:id="rId3" imgW="46520100" imgH="383286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33528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6">
            <a:extLst>
              <a:ext uri="{FF2B5EF4-FFF2-40B4-BE49-F238E27FC236}">
                <a16:creationId xmlns:a16="http://schemas.microsoft.com/office/drawing/2014/main" id="{CB56C7E3-B066-FE45-9481-7691DB9D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3581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Specific intensity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Mean intensity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Eddington flux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Pressure term</a:t>
            </a:r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A71B9A9F-E38E-6B48-9BF2-919F21866248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609600" y="5334000"/>
          <a:ext cx="8077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Bitmap Image" r:id="rId5" imgW="3479800" imgH="317500" progId="Paint.Picture">
                  <p:embed/>
                </p:oleObj>
              </mc:Choice>
              <mc:Fallback>
                <p:oleObj name="Bitmap Image" r:id="rId5" imgW="3479800" imgH="3175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0"/>
                        <a:ext cx="8077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D6219CFD-6C3D-E543-A2A2-58736B91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093A5D-AC76-3F4A-8B43-DB930FC6699F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81DBE8A-C82F-824B-9C6C-24C5FB113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Semi-infinite Atmosphere Case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A8597C6-A877-5249-AE3E-298524CE5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Outgoing radiation, </a:t>
            </a:r>
            <a:r>
              <a:rPr lang="el-GR" altLang="en-US">
                <a:cs typeface="Arial" panose="020B0604020202020204" pitchFamily="34" charset="0"/>
              </a:rPr>
              <a:t>μ</a:t>
            </a:r>
            <a:r>
              <a:rPr lang="en-US" altLang="en-US">
                <a:cs typeface="Arial" panose="020B0604020202020204" pitchFamily="34" charset="0"/>
              </a:rPr>
              <a:t>&gt;0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Incoming radiation, </a:t>
            </a:r>
            <a:r>
              <a:rPr lang="el-GR" altLang="en-US">
                <a:cs typeface="Arial" panose="020B0604020202020204" pitchFamily="34" charset="0"/>
              </a:rPr>
              <a:t>μ</a:t>
            </a:r>
            <a:r>
              <a:rPr lang="en-US" altLang="en-US">
                <a:cs typeface="Arial" panose="020B0604020202020204" pitchFamily="34" charset="0"/>
              </a:rPr>
              <a:t>&lt;0</a:t>
            </a:r>
            <a:endParaRPr lang="el-GR" altLang="en-US">
              <a:cs typeface="Arial" panose="020B0604020202020204" pitchFamily="34" charset="0"/>
            </a:endParaRP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F9246890-5021-1641-9963-D4B336769E7C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609600" y="2209800"/>
          <a:ext cx="60960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Bitmap Image" r:id="rId3" imgW="3048000" imgH="361950" progId="Paint.Picture">
                  <p:embed/>
                </p:oleObj>
              </mc:Choice>
              <mc:Fallback>
                <p:oleObj name="Bitmap Image" r:id="rId3" imgW="3048000" imgH="3619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60960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132B87B7-2FC7-6B45-818F-DF064A2D76E7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762000" y="3810000"/>
          <a:ext cx="70104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Bitmap Image" r:id="rId5" imgW="3371850" imgH="304800" progId="Paint.Picture">
                  <p:embed/>
                </p:oleObj>
              </mc:Choice>
              <mc:Fallback>
                <p:oleObj name="Bitmap Image" r:id="rId5" imgW="3371850" imgH="3048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70104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8">
            <a:extLst>
              <a:ext uri="{FF2B5EF4-FFF2-40B4-BE49-F238E27FC236}">
                <a16:creationId xmlns:a16="http://schemas.microsoft.com/office/drawing/2014/main" id="{A8CDA6C6-4885-784F-AF3D-F2D3DC8EE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257800"/>
            <a:ext cx="2971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40" name="Line 11">
            <a:extLst>
              <a:ext uri="{FF2B5EF4-FFF2-40B4-BE49-F238E27FC236}">
                <a16:creationId xmlns:a16="http://schemas.microsoft.com/office/drawing/2014/main" id="{2ADC8A72-6F42-4A4B-88B0-5476E282DB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876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2">
            <a:extLst>
              <a:ext uri="{FF2B5EF4-FFF2-40B4-BE49-F238E27FC236}">
                <a16:creationId xmlns:a16="http://schemas.microsoft.com/office/drawing/2014/main" id="{860E8723-A484-994C-BD11-D6D038740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257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3">
            <a:extLst>
              <a:ext uri="{FF2B5EF4-FFF2-40B4-BE49-F238E27FC236}">
                <a16:creationId xmlns:a16="http://schemas.microsoft.com/office/drawing/2014/main" id="{1FA35DE5-AD2C-B24E-9D4C-80199FF54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95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i="1"/>
              <a:t>z</a:t>
            </a:r>
          </a:p>
        </p:txBody>
      </p:sp>
      <p:sp>
        <p:nvSpPr>
          <p:cNvPr id="18443" name="Text Box 14">
            <a:extLst>
              <a:ext uri="{FF2B5EF4-FFF2-40B4-BE49-F238E27FC236}">
                <a16:creationId xmlns:a16="http://schemas.microsoft.com/office/drawing/2014/main" id="{0CE28670-575D-E340-883A-8F73649FB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6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1800" b="1" i="1">
                <a:cs typeface="Arial" panose="020B0604020202020204" pitchFamily="34" charset="0"/>
              </a:rPr>
              <a:t>Τ</a:t>
            </a:r>
            <a:r>
              <a:rPr lang="en-US" altLang="en-US" sz="1800" b="1">
                <a:cs typeface="Arial" panose="020B0604020202020204" pitchFamily="34" charset="0"/>
              </a:rPr>
              <a:t>=0</a:t>
            </a:r>
            <a:endParaRPr lang="el-GR" altLang="en-US" sz="1800" b="1" i="1">
              <a:cs typeface="Arial" panose="020B0604020202020204" pitchFamily="34" charset="0"/>
            </a:endParaRPr>
          </a:p>
        </p:txBody>
      </p:sp>
      <p:sp>
        <p:nvSpPr>
          <p:cNvPr id="18444" name="Line 15">
            <a:extLst>
              <a:ext uri="{FF2B5EF4-FFF2-40B4-BE49-F238E27FC236}">
                <a16:creationId xmlns:a16="http://schemas.microsoft.com/office/drawing/2014/main" id="{531FFDD7-614A-3847-BE57-5BEB0E947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FB798469-07B9-0942-8A77-5248B015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A1CBC3-A3B5-054B-AA44-B68CCDF6301E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B9BA5A9F-10C1-864F-A9F5-1B6035D34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Mean Field </a:t>
            </a:r>
            <a:r>
              <a:rPr lang="en-US" altLang="en-US" sz="4000" i="1"/>
              <a:t>J </a:t>
            </a:r>
            <a:r>
              <a:rPr lang="en-US" altLang="en-US" sz="4000"/>
              <a:t>(Schwarzschild eq.)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332DF65F-58C6-0643-A9D6-DBE901B1946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219200" y="1066800"/>
          <a:ext cx="6781800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Bitmap Image" r:id="rId3" imgW="4387850" imgH="3594100" progId="Paint.Picture">
                  <p:embed/>
                </p:oleObj>
              </mc:Choice>
              <mc:Fallback>
                <p:oleObj name="Bitmap Image" r:id="rId3" imgW="4387850" imgH="35941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6781800" cy="555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F2EBB3EA-9EFB-B74A-A203-6D720005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22792F-D993-C24F-824D-EE2D7B510401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F28922B-7D50-2A46-9741-1A2E9746B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F, K</a:t>
            </a:r>
            <a:r>
              <a:rPr lang="en-US" altLang="en-US"/>
              <a:t> (Milne equations)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FBF18722-2984-E741-BAF1-60AA5CA2DBC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81000" y="1676400"/>
          <a:ext cx="822960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Bitmap Image" r:id="rId3" imgW="2387600" imgH="1085850" progId="Paint.Picture">
                  <p:embed/>
                </p:oleObj>
              </mc:Choice>
              <mc:Fallback>
                <p:oleObj name="Bitmap Image" r:id="rId3" imgW="2387600" imgH="1085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8229600" cy="3743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6">
            <a:extLst>
              <a:ext uri="{FF2B5EF4-FFF2-40B4-BE49-F238E27FC236}">
                <a16:creationId xmlns:a16="http://schemas.microsoft.com/office/drawing/2014/main" id="{E8764EB3-D720-1041-B1A3-2A5CB348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6D69E1-A290-B84F-8C9D-34062C9A510A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B014553C-8926-4842-BA63-F4C931C2D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Operator Short Forms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D7B00319-9485-214E-AEDE-6891DB74FE4C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286000" y="1676400"/>
          <a:ext cx="5029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Bitmap Image" r:id="rId3" imgW="2000250" imgH="431800" progId="Paint.Picture">
                  <p:embed/>
                </p:oleObj>
              </mc:Choice>
              <mc:Fallback>
                <p:oleObj name="Bitmap Image" r:id="rId3" imgW="2000250" imgH="4318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76400"/>
                        <a:ext cx="50292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EE61DAFB-413C-5E44-A069-55E2CBDA7AF3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057400" y="3200400"/>
          <a:ext cx="5486400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Bitmap Image" r:id="rId5" imgW="2159000" imgH="933450" progId="Paint.Picture">
                  <p:embed/>
                </p:oleObj>
              </mc:Choice>
              <mc:Fallback>
                <p:oleObj name="Bitmap Image" r:id="rId5" imgW="2159000" imgH="9334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5486400" cy="237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7">
            <a:extLst>
              <a:ext uri="{FF2B5EF4-FFF2-40B4-BE49-F238E27FC236}">
                <a16:creationId xmlns:a16="http://schemas.microsoft.com/office/drawing/2014/main" id="{3931C594-BF2C-9D4E-93F8-410A0BB5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/>
              <a:t>J</a:t>
            </a:r>
            <a:r>
              <a:rPr lang="en-US" altLang="en-US" sz="2800"/>
              <a:t> = </a:t>
            </a:r>
            <a:r>
              <a:rPr lang="el-GR" altLang="en-US" sz="2800" b="1" i="1">
                <a:cs typeface="Arial" panose="020B0604020202020204" pitchFamily="34" charset="0"/>
              </a:rPr>
              <a:t>Λ</a:t>
            </a:r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460B5AA3-2362-B242-AE71-81201B2DA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/>
              <a:t>F</a:t>
            </a:r>
            <a:r>
              <a:rPr lang="en-US" altLang="en-US" sz="2800"/>
              <a:t> = </a:t>
            </a:r>
            <a:r>
              <a:rPr lang="el-GR" altLang="en-US" sz="2800" b="1" i="1">
                <a:cs typeface="Arial" panose="020B0604020202020204" pitchFamily="34" charset="0"/>
              </a:rPr>
              <a:t>Φ</a:t>
            </a:r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778382F3-1482-5849-83A8-46E7BD7F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/>
              <a:t>K</a:t>
            </a:r>
            <a:r>
              <a:rPr lang="en-US" altLang="en-US" sz="2800"/>
              <a:t> = </a:t>
            </a:r>
            <a:r>
              <a:rPr lang="en-US" altLang="en-US" sz="2800">
                <a:cs typeface="Arial" panose="020B0604020202020204" pitchFamily="34" charset="0"/>
              </a:rPr>
              <a:t>¼ </a:t>
            </a:r>
            <a:r>
              <a:rPr lang="el-GR" altLang="en-US" sz="2800" b="1" i="1">
                <a:cs typeface="Arial" panose="020B0604020202020204" pitchFamily="34" charset="0"/>
              </a:rPr>
              <a:t>Χ</a:t>
            </a: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146C5139-FA7B-DA4B-9EBF-93EF9469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198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/>
              <a:t>f(t)</a:t>
            </a:r>
            <a:r>
              <a:rPr lang="en-US" altLang="en-US" sz="2800"/>
              <a:t> = </a:t>
            </a:r>
            <a:r>
              <a:rPr lang="en-US" altLang="en-US" sz="2800" i="1"/>
              <a:t>S(t)</a:t>
            </a:r>
            <a:r>
              <a:rPr lang="en-US" altLang="en-US" sz="2800"/>
              <a:t>  Source function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6B822144-0659-DA4A-BFE7-980B38E5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05249B-627A-784E-A6C3-05DE87DEE50F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20F30C26-2E3B-274E-90CB-F84C374FD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Properties of Exponential Integrals</a:t>
            </a: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0C549513-652B-8E45-B11C-4534901B109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676400" y="1524000"/>
          <a:ext cx="5791200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59397900" imgH="47980600" progId="Equation.COEE2">
                  <p:embed/>
                </p:oleObj>
              </mc:Choice>
              <mc:Fallback>
                <p:oleObj name="Equation" r:id="rId3" imgW="59397900" imgH="479806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5791200" cy="467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7">
            <a:extLst>
              <a:ext uri="{FF2B5EF4-FFF2-40B4-BE49-F238E27FC236}">
                <a16:creationId xmlns:a16="http://schemas.microsoft.com/office/drawing/2014/main" id="{44D36077-BC3E-A246-B77E-80511028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DFAC15-B94C-6243-A433-5B3B951AF009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23558" name="Rectangle 2">
            <a:extLst>
              <a:ext uri="{FF2B5EF4-FFF2-40B4-BE49-F238E27FC236}">
                <a16:creationId xmlns:a16="http://schemas.microsoft.com/office/drawing/2014/main" id="{4994F32E-63BA-EC4B-AF82-9C0276D08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Linear Source Function</a:t>
            </a:r>
            <a:br>
              <a:rPr lang="en-US" altLang="en-US" sz="4000"/>
            </a:br>
            <a:r>
              <a:rPr lang="en-US" altLang="en-US" sz="4000" b="1" i="1"/>
              <a:t>S</a:t>
            </a:r>
            <a:r>
              <a:rPr lang="en-US" altLang="en-US" sz="4000"/>
              <a:t>=</a:t>
            </a:r>
            <a:r>
              <a:rPr lang="en-US" altLang="en-US" sz="4000" b="1" i="1"/>
              <a:t>a</a:t>
            </a:r>
            <a:r>
              <a:rPr lang="en-US" altLang="en-US" sz="4000"/>
              <a:t>+</a:t>
            </a:r>
            <a:r>
              <a:rPr lang="en-US" altLang="en-US" sz="4000" b="1" i="1"/>
              <a:t>b</a:t>
            </a:r>
            <a:r>
              <a:rPr lang="el-GR" altLang="en-US" sz="4000" b="1" i="1">
                <a:cs typeface="Arial" panose="020B0604020202020204" pitchFamily="34" charset="0"/>
              </a:rPr>
              <a:t>τ</a:t>
            </a:r>
          </a:p>
        </p:txBody>
      </p:sp>
      <p:sp>
        <p:nvSpPr>
          <p:cNvPr id="23559" name="Rectangle 3">
            <a:extLst>
              <a:ext uri="{FF2B5EF4-FFF2-40B4-BE49-F238E27FC236}">
                <a16:creationId xmlns:a16="http://schemas.microsoft.com/office/drawing/2014/main" id="{8DA9C7E1-2A09-EC4F-882B-DE0A7623C6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i="1"/>
              <a:t>J</a:t>
            </a:r>
            <a:r>
              <a:rPr lang="en-US" altLang="en-US" sz="2800"/>
              <a:t> =</a:t>
            </a: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For large </a:t>
            </a:r>
            <a:r>
              <a:rPr lang="el-GR" altLang="en-US" sz="2800" b="1" i="1">
                <a:cs typeface="Arial" panose="020B0604020202020204" pitchFamily="34" charset="0"/>
              </a:rPr>
              <a:t>τ</a:t>
            </a:r>
            <a:r>
              <a:rPr lang="en-US" altLang="en-US" sz="2800">
                <a:cs typeface="Arial" panose="020B0604020202020204" pitchFamily="34" charset="0"/>
              </a:rPr>
              <a:t> </a:t>
            </a:r>
            <a:br>
              <a:rPr lang="en-US" altLang="en-US" sz="2800">
                <a:cs typeface="Arial" panose="020B0604020202020204" pitchFamily="34" charset="0"/>
              </a:rPr>
            </a:br>
            <a:br>
              <a:rPr lang="en-US" altLang="en-US" sz="2800">
                <a:cs typeface="Arial" panose="020B0604020202020204" pitchFamily="34" charset="0"/>
              </a:rPr>
            </a:br>
            <a:endParaRPr lang="en-US" altLang="en-US" sz="28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At surface </a:t>
            </a:r>
            <a:r>
              <a:rPr lang="el-GR" altLang="en-US" sz="2800" b="1" i="1">
                <a:cs typeface="Arial" panose="020B0604020202020204" pitchFamily="34" charset="0"/>
              </a:rPr>
              <a:t>τ</a:t>
            </a:r>
            <a:r>
              <a:rPr lang="en-US" altLang="en-US" sz="2800" b="1" i="1">
                <a:cs typeface="Arial" panose="020B0604020202020204" pitchFamily="34" charset="0"/>
              </a:rPr>
              <a:t> </a:t>
            </a:r>
            <a:r>
              <a:rPr lang="en-US" altLang="en-US" sz="2800">
                <a:cs typeface="Arial" panose="020B0604020202020204" pitchFamily="34" charset="0"/>
              </a:rPr>
              <a:t>= 0</a:t>
            </a:r>
            <a:r>
              <a:rPr lang="en-US" altLang="en-US" sz="2800"/>
              <a:t> 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6A323622-D6C3-6C4E-B67F-0206FA2B3C63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971800" y="2438400"/>
          <a:ext cx="4914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3" imgW="49149000" imgH="13462000" progId="Equation.COEE2">
                  <p:embed/>
                </p:oleObj>
              </mc:Choice>
              <mc:Fallback>
                <p:oleObj name="Equation" r:id="rId3" imgW="49149000" imgH="134620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49149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3D842AC0-4747-1541-A01D-C1E055DD87FD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1600200" y="1447800"/>
          <a:ext cx="67818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Bitmap Image" r:id="rId5" imgW="2692400" imgH="311150" progId="Paint.Picture">
                  <p:embed/>
                </p:oleObj>
              </mc:Choice>
              <mc:Fallback>
                <p:oleObj name="Bitmap Image" r:id="rId5" imgW="2692400" imgH="3111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67818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6E7AD5AA-BE0D-7C4F-8370-97932E62A453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066800" y="4648200"/>
          <a:ext cx="7011988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7" imgW="71386700" imgH="9944100" progId="Equation.COEE2">
                  <p:embed/>
                </p:oleObj>
              </mc:Choice>
              <mc:Fallback>
                <p:oleObj name="Equation" r:id="rId7" imgW="71386700" imgH="99441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7011988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6">
            <a:extLst>
              <a:ext uri="{FF2B5EF4-FFF2-40B4-BE49-F238E27FC236}">
                <a16:creationId xmlns:a16="http://schemas.microsoft.com/office/drawing/2014/main" id="{030825B7-CE4B-D04A-9FCC-11BB6CAD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20921F-B3D9-5A41-B3BE-459359984403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CD82EC5E-9E4E-CF4B-A71F-E4764C327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Linear Source Function</a:t>
            </a:r>
            <a:br>
              <a:rPr lang="en-US" altLang="en-US" sz="4000"/>
            </a:br>
            <a:r>
              <a:rPr lang="en-US" altLang="en-US" sz="4000" b="1" i="1"/>
              <a:t>S</a:t>
            </a:r>
            <a:r>
              <a:rPr lang="en-US" altLang="en-US" sz="4000"/>
              <a:t>=</a:t>
            </a:r>
            <a:r>
              <a:rPr lang="en-US" altLang="en-US" sz="4000" b="1" i="1"/>
              <a:t>a</a:t>
            </a:r>
            <a:r>
              <a:rPr lang="en-US" altLang="en-US" sz="4000"/>
              <a:t>+</a:t>
            </a:r>
            <a:r>
              <a:rPr lang="en-US" altLang="en-US" sz="4000" b="1" i="1"/>
              <a:t>b</a:t>
            </a:r>
            <a:r>
              <a:rPr lang="el-GR" altLang="en-US" sz="4000" b="1" i="1">
                <a:cs typeface="Arial" panose="020B0604020202020204" pitchFamily="34" charset="0"/>
              </a:rPr>
              <a:t>τ</a:t>
            </a:r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E3EFBDBA-4D6C-1E4D-B032-1FDA0C90EC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i="1"/>
              <a:t>H</a:t>
            </a:r>
            <a:r>
              <a:rPr lang="en-US" altLang="en-US" sz="2800"/>
              <a:t> = </a:t>
            </a:r>
            <a:r>
              <a:rPr lang="en-US" altLang="en-US" sz="2800">
                <a:cs typeface="Arial" panose="020B0604020202020204" pitchFamily="34" charset="0"/>
              </a:rPr>
              <a:t>¼</a:t>
            </a:r>
            <a:r>
              <a:rPr lang="el-GR" altLang="en-US" sz="2800" b="1" i="1">
                <a:cs typeface="Arial" panose="020B0604020202020204" pitchFamily="34" charset="0"/>
              </a:rPr>
              <a:t>Φ</a:t>
            </a:r>
            <a:r>
              <a:rPr lang="en-US" altLang="en-US" sz="2800">
                <a:cs typeface="Arial" panose="020B0604020202020204" pitchFamily="34" charset="0"/>
              </a:rPr>
              <a:t>(</a:t>
            </a:r>
            <a:r>
              <a:rPr lang="en-US" altLang="en-US" sz="2800" i="1">
                <a:cs typeface="Arial" panose="020B0604020202020204" pitchFamily="34" charset="0"/>
              </a:rPr>
              <a:t>a</a:t>
            </a:r>
            <a:r>
              <a:rPr lang="en-US" altLang="en-US" sz="2800">
                <a:cs typeface="Arial" panose="020B0604020202020204" pitchFamily="34" charset="0"/>
              </a:rPr>
              <a:t>+</a:t>
            </a:r>
            <a:r>
              <a:rPr lang="en-US" altLang="en-US" sz="2800" i="1">
                <a:cs typeface="Arial" panose="020B0604020202020204" pitchFamily="34" charset="0"/>
              </a:rPr>
              <a:t>b</a:t>
            </a:r>
            <a:r>
              <a:rPr lang="el-GR" altLang="en-US" sz="2800" b="1" i="1">
                <a:cs typeface="Arial" panose="020B0604020202020204" pitchFamily="34" charset="0"/>
              </a:rPr>
              <a:t>τ</a:t>
            </a:r>
            <a:r>
              <a:rPr lang="en-US" altLang="en-US" sz="2800">
                <a:cs typeface="Arial" panose="020B0604020202020204" pitchFamily="34" charset="0"/>
              </a:rPr>
              <a:t>)</a:t>
            </a: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eaLnBrk="1" hangingPunct="1"/>
            <a:r>
              <a:rPr lang="en-US" altLang="en-US" sz="2800"/>
              <a:t>For large </a:t>
            </a:r>
            <a:r>
              <a:rPr lang="el-GR" altLang="en-US" sz="2800" b="1" i="1">
                <a:cs typeface="Arial" panose="020B0604020202020204" pitchFamily="34" charset="0"/>
              </a:rPr>
              <a:t>τ</a:t>
            </a:r>
            <a:r>
              <a:rPr lang="en-US" altLang="en-US" sz="2800" b="1" i="1">
                <a:cs typeface="Arial" panose="020B0604020202020204" pitchFamily="34" charset="0"/>
              </a:rPr>
              <a:t>,</a:t>
            </a:r>
            <a:r>
              <a:rPr lang="en-US" altLang="en-US" sz="2800">
                <a:cs typeface="Arial" panose="020B0604020202020204" pitchFamily="34" charset="0"/>
              </a:rPr>
              <a:t> </a:t>
            </a:r>
            <a:r>
              <a:rPr lang="en-US" altLang="en-US" sz="2800" b="1" i="1">
                <a:cs typeface="Arial" panose="020B0604020202020204" pitchFamily="34" charset="0"/>
              </a:rPr>
              <a:t>H</a:t>
            </a:r>
            <a:r>
              <a:rPr lang="en-US" altLang="en-US" sz="2800">
                <a:cs typeface="Arial" panose="020B0604020202020204" pitchFamily="34" charset="0"/>
              </a:rPr>
              <a:t>=</a:t>
            </a:r>
            <a:r>
              <a:rPr lang="en-US" altLang="en-US" sz="2800" i="1">
                <a:cs typeface="Arial" panose="020B0604020202020204" pitchFamily="34" charset="0"/>
              </a:rPr>
              <a:t>b</a:t>
            </a:r>
            <a:r>
              <a:rPr lang="en-US" altLang="en-US" sz="2800">
                <a:cs typeface="Arial" panose="020B0604020202020204" pitchFamily="34" charset="0"/>
              </a:rPr>
              <a:t>/3  (gradient of </a:t>
            </a:r>
            <a:r>
              <a:rPr lang="en-US" altLang="en-US" sz="2800" i="1">
                <a:cs typeface="Arial" panose="020B0604020202020204" pitchFamily="34" charset="0"/>
              </a:rPr>
              <a:t>S</a:t>
            </a:r>
            <a:r>
              <a:rPr lang="en-US" altLang="en-US" sz="2800">
                <a:cs typeface="Arial" panose="020B0604020202020204" pitchFamily="34" charset="0"/>
              </a:rPr>
              <a:t>)</a:t>
            </a:r>
            <a:br>
              <a:rPr lang="en-US" altLang="en-US" sz="2800">
                <a:cs typeface="Arial" panose="020B0604020202020204" pitchFamily="34" charset="0"/>
              </a:rPr>
            </a:br>
            <a:endParaRPr lang="en-US" altLang="en-US" sz="28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At surface </a:t>
            </a:r>
            <a:r>
              <a:rPr lang="el-GR" altLang="en-US" sz="2800" b="1" i="1">
                <a:cs typeface="Arial" panose="020B0604020202020204" pitchFamily="34" charset="0"/>
              </a:rPr>
              <a:t>τ</a:t>
            </a:r>
            <a:r>
              <a:rPr lang="en-US" altLang="en-US" sz="2800" b="1" i="1">
                <a:cs typeface="Arial" panose="020B0604020202020204" pitchFamily="34" charset="0"/>
              </a:rPr>
              <a:t> </a:t>
            </a:r>
            <a:r>
              <a:rPr lang="en-US" altLang="en-US" sz="2800">
                <a:cs typeface="Arial" panose="020B0604020202020204" pitchFamily="34" charset="0"/>
              </a:rPr>
              <a:t>= 0</a:t>
            </a:r>
            <a:r>
              <a:rPr lang="en-US" altLang="en-US" sz="2800"/>
              <a:t> 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01C06EFA-C048-724B-AA9A-7FA4B5CF9EB6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1752600" y="2244725"/>
          <a:ext cx="647700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Bitmap Image" r:id="rId3" imgW="2457450" imgH="450850" progId="Paint.Picture">
                  <p:embed/>
                </p:oleObj>
              </mc:Choice>
              <mc:Fallback>
                <p:oleObj name="Bitmap Image" r:id="rId3" imgW="2457450" imgH="4508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44725"/>
                        <a:ext cx="647700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9EF32E2E-A99C-664F-B7DE-59BE8B082C77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810000" y="4572000"/>
          <a:ext cx="35814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5" imgW="38912800" imgH="19900900" progId="Equation.COEE2">
                  <p:embed/>
                </p:oleObj>
              </mc:Choice>
              <mc:Fallback>
                <p:oleObj name="Equation" r:id="rId5" imgW="38912800" imgH="199009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358140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187</Words>
  <Application>Microsoft Macintosh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ＭＳ Ｐゴシック</vt:lpstr>
      <vt:lpstr>Default Design</vt:lpstr>
      <vt:lpstr>CorelEquation 11 Equation</vt:lpstr>
      <vt:lpstr>Bitmap Image</vt:lpstr>
      <vt:lpstr>CorelEquation 12 Equation</vt:lpstr>
      <vt:lpstr>Analytical Relations for the Transfer Equation  (Hubeny &amp; Mihalas 11)</vt:lpstr>
      <vt:lpstr>Schwarzschild – Milne Equations</vt:lpstr>
      <vt:lpstr>Semi-infinite Atmosphere Case</vt:lpstr>
      <vt:lpstr>Mean Field J (Schwarzschild eq.)</vt:lpstr>
      <vt:lpstr>F, K (Milne equations)</vt:lpstr>
      <vt:lpstr>Operator Short Forms</vt:lpstr>
      <vt:lpstr>Properties of Exponential Integrals</vt:lpstr>
      <vt:lpstr>Linear Source Function S=a+bτ</vt:lpstr>
      <vt:lpstr>Linear Source Function S=a+bτ</vt:lpstr>
      <vt:lpstr>Linear Source Function S=a+bτ</vt:lpstr>
      <vt:lpstr>PowerPoint Presentation</vt:lpstr>
      <vt:lpstr>Angular Moments of  the Transfer Equation</vt:lpstr>
      <vt:lpstr>Radiative Equilibrium</vt:lpstr>
      <vt:lpstr>Next Angular Moment:  Momentum Equation</vt:lpstr>
      <vt:lpstr>Next Angular Moment:  Momentum Equation</vt:lpstr>
      <vt:lpstr>Diffusion Approximation  (for solution deep in star)</vt:lpstr>
      <vt:lpstr>Diffusion Approximation Terms</vt:lpstr>
      <vt:lpstr>Only Need Leading Terms</vt:lpstr>
      <vt:lpstr>Results</vt:lpstr>
    </vt:vector>
  </TitlesOfParts>
  <Company>GSU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Relations for the Transfer Equation (Mihalas 2)</dc:title>
  <dc:creator> gies</dc:creator>
  <cp:lastModifiedBy>Douglas Russell Gies</cp:lastModifiedBy>
  <cp:revision>23</cp:revision>
  <dcterms:created xsi:type="dcterms:W3CDTF">2007-02-08T03:19:58Z</dcterms:created>
  <dcterms:modified xsi:type="dcterms:W3CDTF">2019-02-07T19:23:49Z</dcterms:modified>
</cp:coreProperties>
</file>