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65"/>
  </p:normalViewPr>
  <p:slideViewPr>
    <p:cSldViewPr>
      <p:cViewPr varScale="1">
        <p:scale>
          <a:sx n="103" d="100"/>
          <a:sy n="103" d="100"/>
        </p:scale>
        <p:origin x="5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png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36EC05F-438B-C344-82C9-C4B5773998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0552B3C-694A-294D-A547-B774587F21A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F50CB203-5FA3-FF40-82BF-787629DFBA7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958371E-E6F7-8740-8CBD-3767322E63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BC68E46-4BA7-314F-BD64-DEC23649DF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7DD0497-0D78-DB4C-8144-C0C3709345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939A5E-8940-5442-9113-F119EDB00A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22F1A0-B073-BB42-B4C0-3FB8C1FF6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5D6412-C64B-D949-8E8D-FD291AE2A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F8A39B-12AF-D84D-B003-9D2B75D88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A90F0-49A7-B64E-8ED7-1501787E6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20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4E7D48-C3EA-5245-9961-1C0A03460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830884-5F2A-2C46-A794-4EDBE8DC2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222693-2911-0443-A9B2-08B6F2D732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468EF-C864-1B41-834B-D2CA4F6A5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48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8D4DCD-B5BC-C94E-9752-4F8B31045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B52795-4D47-C344-B708-4B98EAFD8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EFFFE2-F962-F845-BFAC-8348CA758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8601C-E7B0-A441-9FA8-D223307BF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9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F7C6AA9-7C10-FF41-98D4-C2CEBFB52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25952D2-97E6-DB44-9F73-436E5261A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511901B-CDBF-3242-BF06-7053905CA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E10F1-172C-AA4A-9C91-77083CF8F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64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E809E5-7BBE-484A-B2C8-02D28F2F83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2E7981-6DB5-384C-A2D8-98E968C64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D1ECFA-7EA6-B549-902E-CB8B863133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C7BE0-086E-1D49-AD94-EEA36E973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52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5F6114-685C-6843-8371-860DBDC850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CFF9F3-8D4F-304F-B5EE-0A7DCED50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44C6CE-4F61-0241-88A2-08FFF5091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24F89-72EE-5B4F-8A3C-3E3F3D7BF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52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D8CC9-9266-704A-9574-818FA4472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C8D20-1EA9-DF47-88E3-164406FDAA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CF0371-B83B-D44A-AFDF-79175F20E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BA74B-20F5-B349-87E2-F6906D91B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10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7646FA-BB0A-4246-99B5-9CBB7E256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D7EF9D-09CD-0440-89A6-6AA6911094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BAFA74-5862-1B4D-A66A-A8416B091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3A6FC-0498-3444-A94D-F83842717F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13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6E0616-3C47-E643-9C64-03BB12B8A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2E0CA1-3175-9A4F-8D5B-63775B3700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BDF462-0518-6C41-81DF-64FDF601B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40A4F-E6C3-FB40-9631-27B5D289A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35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C2E79F-1526-294C-99FD-85A18808A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8573CA-51CA-4F42-9C9A-C91E9D2BA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C6B1DC-01E2-4846-8ED1-8A0E8FB7E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83FF2-F567-AE48-8F38-DBE95006B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65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4DE6C-35F9-3C49-8432-7F1A4F4CD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71D5C-E862-C346-82EB-CF839E5BB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00C20C-8D38-6648-8CCD-025BEF69E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3A50D-F9F4-8D4E-98BB-F225C7875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81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02CB8-125A-4444-B8FD-8F3E53F01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29D289-4C55-494E-82C1-325DD438F6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9AE63-A416-504D-BC58-4F7485EEF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46551-5ED1-D740-8C0E-952EB17D0D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52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289C9F-3064-5D4F-B71A-B2ECE7312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713F0B-E855-B648-B25E-9A19C2F28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607E1A-B222-8B4F-8FE5-4B17CC5DA8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F8A9F3-E505-E243-9439-BD02C178B3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DAA689-4591-4A4C-B215-69D3E03F83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1646A0-1C5C-8048-8746-F45DD255E4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1.e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C6D212CE-FE6C-E54D-9FCB-B9FE166C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C46C69-7A4B-DD47-9238-A97573DA0E27}" type="slidenum">
              <a:rPr lang="en-US" altLang="en-US" sz="1400"/>
              <a:pPr eaLnBrk="1" hangingPunct="1"/>
              <a:t>1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E9C9F5A-C3B3-8C4A-90DE-B501A9F4D6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3900" y="1371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Grey Atmosphere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dirty="0" err="1"/>
              <a:t>Hubeny</a:t>
            </a:r>
            <a:r>
              <a:rPr lang="en-US" altLang="en-US" dirty="0"/>
              <a:t> &amp; </a:t>
            </a:r>
            <a:r>
              <a:rPr lang="en-US" altLang="en-US" dirty="0" err="1"/>
              <a:t>Mihalas</a:t>
            </a:r>
            <a:r>
              <a:rPr lang="en-US" altLang="en-US" dirty="0"/>
              <a:t> 17, 13)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CE86BB4-D79E-8D4F-964D-BE178F03D0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5074"/>
            <a:ext cx="6477000" cy="2590800"/>
          </a:xfrm>
        </p:spPr>
        <p:txBody>
          <a:bodyPr/>
          <a:lstStyle/>
          <a:p>
            <a:pPr eaLnBrk="1" hangingPunct="1"/>
            <a:r>
              <a:rPr lang="en-US" altLang="en-US" dirty="0"/>
              <a:t>Eddington Approximation Solution</a:t>
            </a:r>
            <a:br>
              <a:rPr lang="en-US" altLang="en-US" dirty="0"/>
            </a:br>
            <a:r>
              <a:rPr lang="en-US" altLang="en-US" dirty="0"/>
              <a:t>Temperature Stratification</a:t>
            </a:r>
            <a:br>
              <a:rPr lang="en-US" altLang="en-US" dirty="0"/>
            </a:br>
            <a:r>
              <a:rPr lang="en-US" altLang="en-US" dirty="0"/>
              <a:t>Limb Darkening Law</a:t>
            </a:r>
            <a:br>
              <a:rPr lang="en-US" altLang="en-US" dirty="0"/>
            </a:br>
            <a:r>
              <a:rPr lang="el-GR" altLang="en-US" b="1" i="1" dirty="0">
                <a:cs typeface="Arial" panose="020B0604020202020204" pitchFamily="34" charset="0"/>
              </a:rPr>
              <a:t>Λ</a:t>
            </a:r>
            <a:r>
              <a:rPr lang="en-US" altLang="en-US" dirty="0">
                <a:cs typeface="Arial" panose="020B0604020202020204" pitchFamily="34" charset="0"/>
              </a:rPr>
              <a:t>-iteration, </a:t>
            </a:r>
            <a:r>
              <a:rPr lang="en-US" altLang="en-US" dirty="0" err="1">
                <a:cs typeface="Arial" panose="020B0604020202020204" pitchFamily="34" charset="0"/>
              </a:rPr>
              <a:t>Unsőld</a:t>
            </a:r>
            <a:r>
              <a:rPr lang="en-US" altLang="en-US" dirty="0">
                <a:cs typeface="Arial" panose="020B0604020202020204" pitchFamily="34" charset="0"/>
              </a:rPr>
              <a:t> iteration</a:t>
            </a:r>
            <a:br>
              <a:rPr lang="en-US" alt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Method of Discrete Ordinates</a:t>
            </a:r>
            <a:endParaRPr lang="el-GR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762E5273-50C8-C145-99A1-129DA3CE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7936BA-46E7-7A49-BDED-D50FE25F3FED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C961082F-B2FF-D943-A9C2-0A4DE78A3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Uns</a:t>
            </a:r>
            <a:r>
              <a:rPr lang="en-US" altLang="en-US">
                <a:cs typeface="Arial" panose="020B0604020202020204" pitchFamily="34" charset="0"/>
              </a:rPr>
              <a:t>őld Iteration</a:t>
            </a:r>
          </a:p>
        </p:txBody>
      </p:sp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D6400660-69E7-654F-9CBD-C16DB6C6F8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371600"/>
          <a:ext cx="76200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Bitmap Image" r:id="rId3" imgW="4337050" imgH="2876550" progId="Paint.Picture">
                  <p:embed/>
                </p:oleObj>
              </mc:Choice>
              <mc:Fallback>
                <p:oleObj name="Bitmap Image" r:id="rId3" imgW="4337050" imgH="28765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76200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BBC8BF67-8117-1B46-A2FA-636AB457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B24CD8-49A5-304C-8640-142900D57D60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5A0257ED-BAF3-B642-A9AF-9090FAE36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Uns</a:t>
            </a:r>
            <a:r>
              <a:rPr lang="en-US" altLang="en-US">
                <a:cs typeface="Arial" panose="020B0604020202020204" pitchFamily="34" charset="0"/>
              </a:rPr>
              <a:t>őld Iteration</a:t>
            </a:r>
          </a:p>
        </p:txBody>
      </p:sp>
      <p:sp>
        <p:nvSpPr>
          <p:cNvPr id="25606" name="Rectangle 4">
            <a:extLst>
              <a:ext uri="{FF2B5EF4-FFF2-40B4-BE49-F238E27FC236}">
                <a16:creationId xmlns:a16="http://schemas.microsoft.com/office/drawing/2014/main" id="{B0BBADC8-D347-1449-9CD1-11BE33A82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Initial estimate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Work out </a:t>
            </a:r>
            <a:r>
              <a:rPr lang="el-GR" altLang="en-US" i="1">
                <a:cs typeface="Arial" panose="020B0604020202020204" pitchFamily="34" charset="0"/>
              </a:rPr>
              <a:t>Δ</a:t>
            </a:r>
            <a:r>
              <a:rPr lang="en-US" altLang="en-US" i="1">
                <a:cs typeface="Arial" panose="020B0604020202020204" pitchFamily="34" charset="0"/>
              </a:rPr>
              <a:t>H</a:t>
            </a:r>
            <a:r>
              <a:rPr lang="en-US" altLang="en-US">
                <a:cs typeface="Arial" panose="020B0604020202020204" pitchFamily="34" charset="0"/>
              </a:rPr>
              <a:t> and </a:t>
            </a:r>
            <a:r>
              <a:rPr lang="el-GR" altLang="en-US" i="1">
                <a:cs typeface="Arial" panose="020B0604020202020204" pitchFamily="34" charset="0"/>
              </a:rPr>
              <a:t>Δ</a:t>
            </a:r>
            <a:r>
              <a:rPr lang="en-US" altLang="en-US" i="1">
                <a:cs typeface="Arial" panose="020B0604020202020204" pitchFamily="34" charset="0"/>
              </a:rPr>
              <a:t>B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Next estimate</a:t>
            </a:r>
            <a:br>
              <a:rPr lang="en-US" altLang="en-US">
                <a:cs typeface="Arial" panose="020B0604020202020204" pitchFamily="34" charset="0"/>
              </a:rPr>
            </a:br>
            <a:br>
              <a:rPr lang="en-US" altLang="en-US">
                <a:cs typeface="Arial" panose="020B0604020202020204" pitchFamily="34" charset="0"/>
              </a:rPr>
            </a:br>
            <a:endParaRPr lang="en-US" altLang="en-US"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Converges at all depths </a:t>
            </a:r>
            <a:endParaRPr lang="el-GR" altLang="en-US">
              <a:cs typeface="Arial" panose="020B0604020202020204" pitchFamily="34" charset="0"/>
            </a:endParaRPr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2DB6D867-1CD7-1D4F-BA21-4512C67209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1825625"/>
          <a:ext cx="46482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3" imgW="41833800" imgH="10528300" progId="Equation.COEE2">
                  <p:embed/>
                </p:oleObj>
              </mc:Choice>
              <mc:Fallback>
                <p:oleObj name="Equation" r:id="rId3" imgW="41833800" imgH="105283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25625"/>
                        <a:ext cx="46482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C97A5074-6F7D-8D42-8009-AD68BE5107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3962400"/>
          <a:ext cx="32766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5" imgW="27203400" imgH="9067800" progId="Equation.COEE2">
                  <p:embed/>
                </p:oleObj>
              </mc:Choice>
              <mc:Fallback>
                <p:oleObj name="Equation" r:id="rId5" imgW="27203400" imgH="90678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962400"/>
                        <a:ext cx="3276600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716EB1C8-8A19-A641-B76E-0DBE98ED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7071B1F-0B71-7946-AF9D-3978128C83E9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4ADC44E-2A55-F040-B984-3705A2310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Discrete Ordinates: Use </a:t>
            </a:r>
            <a:r>
              <a:rPr lang="en-US" altLang="en-US" i="1"/>
              <a:t>S=J</a:t>
            </a:r>
          </a:p>
        </p:txBody>
      </p:sp>
      <p:pic>
        <p:nvPicPr>
          <p:cNvPr id="26628" name="Picture 4" descr="mdo1">
            <a:extLst>
              <a:ext uri="{FF2B5EF4-FFF2-40B4-BE49-F238E27FC236}">
                <a16:creationId xmlns:a16="http://schemas.microsoft.com/office/drawing/2014/main" id="{80D940CA-1008-494C-8657-C42125581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59436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Line 5">
            <a:extLst>
              <a:ext uri="{FF2B5EF4-FFF2-40B4-BE49-F238E27FC236}">
                <a16:creationId xmlns:a16="http://schemas.microsoft.com/office/drawing/2014/main" id="{F7A4EA5D-3FCC-1847-8694-315328465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298B9205-2A80-F942-B424-E4CA232E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0DAAEA-F710-6D41-A4E0-82208203F41E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61885B5B-7B08-114A-8F9A-8456EC508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Trial Solution &amp; Substitution</a:t>
            </a:r>
          </a:p>
        </p:txBody>
      </p:sp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E659ED47-29B1-B243-A154-1F86F8C760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371600"/>
          <a:ext cx="7620000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Bitmap Image" r:id="rId3" imgW="4318000" imgH="2794000" progId="Paint.Picture">
                  <p:embed/>
                </p:oleObj>
              </mc:Choice>
              <mc:Fallback>
                <p:oleObj name="Bitmap Image" r:id="rId3" imgW="4318000" imgH="27940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7620000" cy="492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Slide Number Placeholder 5">
            <a:extLst>
              <a:ext uri="{FF2B5EF4-FFF2-40B4-BE49-F238E27FC236}">
                <a16:creationId xmlns:a16="http://schemas.microsoft.com/office/drawing/2014/main" id="{D6D43155-DE80-0F49-B817-E9436764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9BD8F8B-DFE2-AE4F-BB0F-DC0F1492D70E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28681" name="Rectangle 2">
            <a:extLst>
              <a:ext uri="{FF2B5EF4-FFF2-40B4-BE49-F238E27FC236}">
                <a16:creationId xmlns:a16="http://schemas.microsoft.com/office/drawing/2014/main" id="{13C66F85-079D-9148-B581-E4F45B81A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Roots of Characteristic Function</a:t>
            </a:r>
          </a:p>
        </p:txBody>
      </p:sp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EFF9ECF9-4516-B040-BF1F-E7D67FA41A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600200"/>
          <a:ext cx="5867400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Bitmap Image" r:id="rId3" imgW="2901950" imgH="2063750" progId="Paint.Picture">
                  <p:embed/>
                </p:oleObj>
              </mc:Choice>
              <mc:Fallback>
                <p:oleObj name="Bitmap Image" r:id="rId3" imgW="2901950" imgH="20637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5867400" cy="417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>
            <a:extLst>
              <a:ext uri="{FF2B5EF4-FFF2-40B4-BE49-F238E27FC236}">
                <a16:creationId xmlns:a16="http://schemas.microsoft.com/office/drawing/2014/main" id="{DDC60D27-0EFD-D24C-A3D0-2A25ABBD06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276600"/>
          <a:ext cx="11430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Equation" r:id="rId5" imgW="9359900" imgH="6438900" progId="Equation.COEE2">
                  <p:embed/>
                </p:oleObj>
              </mc:Choice>
              <mc:Fallback>
                <p:oleObj name="Equation" r:id="rId5" imgW="9359900" imgH="64389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11430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1B43820B-CB5C-9049-BEA9-F95F511E79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33528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Equation" r:id="rId7" imgW="4394200" imgH="4394200" progId="Equation.COEE2">
                  <p:embed/>
                </p:oleObj>
              </mc:Choice>
              <mc:Fallback>
                <p:oleObj name="Equation" r:id="rId7" imgW="4394200" imgH="43942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3528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>
            <a:extLst>
              <a:ext uri="{FF2B5EF4-FFF2-40B4-BE49-F238E27FC236}">
                <a16:creationId xmlns:a16="http://schemas.microsoft.com/office/drawing/2014/main" id="{AC510D82-2FB9-2149-8D90-717D649DE1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5488" y="5334000"/>
          <a:ext cx="4714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Equation" r:id="rId9" imgW="6146800" imgH="9944100" progId="Equation.COEE2">
                  <p:embed/>
                </p:oleObj>
              </mc:Choice>
              <mc:Fallback>
                <p:oleObj name="Equation" r:id="rId9" imgW="6146800" imgH="9944100" progId="Equation.COEE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5334000"/>
                        <a:ext cx="4714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>
            <a:extLst>
              <a:ext uri="{FF2B5EF4-FFF2-40B4-BE49-F238E27FC236}">
                <a16:creationId xmlns:a16="http://schemas.microsoft.com/office/drawing/2014/main" id="{EA841C05-AF86-9F4F-BEC5-AD70C9E275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5334000"/>
          <a:ext cx="493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Equation" r:id="rId11" imgW="5854700" imgH="9944100" progId="Equation.COEE2">
                  <p:embed/>
                </p:oleObj>
              </mc:Choice>
              <mc:Fallback>
                <p:oleObj name="Equation" r:id="rId11" imgW="5854700" imgH="9944100" progId="Equation.COEE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334000"/>
                        <a:ext cx="493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>
            <a:extLst>
              <a:ext uri="{FF2B5EF4-FFF2-40B4-BE49-F238E27FC236}">
                <a16:creationId xmlns:a16="http://schemas.microsoft.com/office/drawing/2014/main" id="{6713C13E-4B45-3D4C-B3FA-70677B237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5334000"/>
          <a:ext cx="4937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Equation" r:id="rId13" imgW="5854700" imgH="9944100" progId="Equation.COEE2">
                  <p:embed/>
                </p:oleObj>
              </mc:Choice>
              <mc:Fallback>
                <p:oleObj name="Equation" r:id="rId13" imgW="5854700" imgH="9944100" progId="Equation.COEE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334000"/>
                        <a:ext cx="4937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Line 11">
            <a:extLst>
              <a:ext uri="{FF2B5EF4-FFF2-40B4-BE49-F238E27FC236}">
                <a16:creationId xmlns:a16="http://schemas.microsoft.com/office/drawing/2014/main" id="{F87D2301-9994-2B4D-B816-0848DB3E06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3352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2">
            <a:extLst>
              <a:ext uri="{FF2B5EF4-FFF2-40B4-BE49-F238E27FC236}">
                <a16:creationId xmlns:a16="http://schemas.microsoft.com/office/drawing/2014/main" id="{68C2C368-421C-2F41-A7CB-F8515AF91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3">
            <a:extLst>
              <a:ext uri="{FF2B5EF4-FFF2-40B4-BE49-F238E27FC236}">
                <a16:creationId xmlns:a16="http://schemas.microsoft.com/office/drawing/2014/main" id="{8F8D4A13-67D2-3141-A579-485F451107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32004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F3DA7AC5-093B-9E42-8A34-5DA4F6716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1E49F3-4B75-1841-B0A5-742BD4F8C5C2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DAF51039-8CB7-1C48-B73A-545955E54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Roots of Characteristic Function</a:t>
            </a:r>
          </a:p>
        </p:txBody>
      </p:sp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id="{9DF012B0-3CD3-F54A-8CDE-C4D5722522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447800"/>
          <a:ext cx="792480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Bitmap Image" r:id="rId3" imgW="4337050" imgH="2603500" progId="Paint.Picture">
                  <p:embed/>
                </p:oleObj>
              </mc:Choice>
              <mc:Fallback>
                <p:oleObj name="Bitmap Image" r:id="rId3" imgW="4337050" imgH="26035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7924800" cy="475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B3AE494A-E745-AC43-BA89-2D2B504B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B05215-27D2-2040-90D2-D4E6F6D6369D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6422FAA-18E6-8D4B-8250-8602D2354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Linear term &amp; Full Solution</a:t>
            </a:r>
          </a:p>
        </p:txBody>
      </p:sp>
      <p:pic>
        <p:nvPicPr>
          <p:cNvPr id="30724" name="Picture 5" descr="mdo2">
            <a:extLst>
              <a:ext uri="{FF2B5EF4-FFF2-40B4-BE49-F238E27FC236}">
                <a16:creationId xmlns:a16="http://schemas.microsoft.com/office/drawing/2014/main" id="{228DCC9D-B761-1245-BC24-B7A72EF5C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9213"/>
            <a:ext cx="82296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Slide Number Placeholder 5">
            <a:extLst>
              <a:ext uri="{FF2B5EF4-FFF2-40B4-BE49-F238E27FC236}">
                <a16:creationId xmlns:a16="http://schemas.microsoft.com/office/drawing/2014/main" id="{AC4503A2-14C6-B741-8570-B270AB61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BB13E3-1FD8-CF42-9D1B-83A033344E39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31750" name="Rectangle 2">
            <a:extLst>
              <a:ext uri="{FF2B5EF4-FFF2-40B4-BE49-F238E27FC236}">
                <a16:creationId xmlns:a16="http://schemas.microsoft.com/office/drawing/2014/main" id="{A45F2884-A265-D641-958F-3682B8D4E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Boundary Conditions</a:t>
            </a:r>
          </a:p>
        </p:txBody>
      </p:sp>
      <p:sp>
        <p:nvSpPr>
          <p:cNvPr id="31751" name="Rectangle 3">
            <a:extLst>
              <a:ext uri="{FF2B5EF4-FFF2-40B4-BE49-F238E27FC236}">
                <a16:creationId xmlns:a16="http://schemas.microsoft.com/office/drawing/2014/main" id="{D331ED08-C130-6642-A0C6-3A77C6184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Lower limit on semi-infinite atmosphere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No incident radiation from space at top</a:t>
            </a:r>
            <a:br>
              <a:rPr lang="en-US" altLang="en-US"/>
            </a:b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 equations, </a:t>
            </a:r>
            <a:r>
              <a:rPr lang="en-US" altLang="en-US" i="1"/>
              <a:t>n</a:t>
            </a:r>
            <a:r>
              <a:rPr lang="en-US" altLang="en-US"/>
              <a:t> unknowns for </a:t>
            </a:r>
            <a:r>
              <a:rPr lang="en-US" altLang="en-US" i="1"/>
              <a:t>Q</a:t>
            </a:r>
            <a:r>
              <a:rPr lang="en-US" altLang="en-US"/>
              <a:t>, </a:t>
            </a:r>
            <a:r>
              <a:rPr lang="en-US" altLang="en-US" i="1"/>
              <a:t>L</a:t>
            </a:r>
            <a:r>
              <a:rPr lang="el-GR" altLang="en-US" i="1" baseline="-25000">
                <a:cs typeface="Arial" panose="020B0604020202020204" pitchFamily="34" charset="0"/>
              </a:rPr>
              <a:t>α</a:t>
            </a:r>
            <a:r>
              <a:rPr lang="en-US" altLang="en-US"/>
              <a:t>)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Set </a:t>
            </a:r>
            <a:r>
              <a:rPr lang="en-US" altLang="en-US" i="1"/>
              <a:t>b</a:t>
            </a:r>
            <a:r>
              <a:rPr lang="en-US" altLang="en-US"/>
              <a:t> according to flux</a:t>
            </a:r>
          </a:p>
        </p:txBody>
      </p:sp>
      <p:graphicFrame>
        <p:nvGraphicFramePr>
          <p:cNvPr id="31746" name="Object 2">
            <a:extLst>
              <a:ext uri="{FF2B5EF4-FFF2-40B4-BE49-F238E27FC236}">
                <a16:creationId xmlns:a16="http://schemas.microsoft.com/office/drawing/2014/main" id="{5AE5044A-0C41-7D4E-BC3F-5DF221A0D9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286000"/>
          <a:ext cx="44958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3" imgW="37452300" imgH="6731000" progId="Equation.COEE2">
                  <p:embed/>
                </p:oleObj>
              </mc:Choice>
              <mc:Fallback>
                <p:oleObj name="Equation" r:id="rId3" imgW="37452300" imgH="67310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0"/>
                        <a:ext cx="44958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237EC016-D1BF-BD44-9A1C-BF3DB66888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4191000"/>
          <a:ext cx="37338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5" imgW="35394900" imgH="10236200" progId="Equation.COEE2">
                  <p:embed/>
                </p:oleObj>
              </mc:Choice>
              <mc:Fallback>
                <p:oleObj name="Equation" r:id="rId5" imgW="35394900" imgH="102362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91000"/>
                        <a:ext cx="3733800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F852D032-5A38-9C44-938A-2A8C8E1836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5029200"/>
          <a:ext cx="15240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tion" r:id="rId7" imgW="12001500" imgH="9067800" progId="Equation.COEE2">
                  <p:embed/>
                </p:oleObj>
              </mc:Choice>
              <mc:Fallback>
                <p:oleObj name="Equation" r:id="rId7" imgW="12001500" imgH="90678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029200"/>
                        <a:ext cx="15240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8EF276BE-E03E-C94F-967A-F1B9BBA1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3BDBAF-C7A4-5E43-A527-4B7EA03579DD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F9C4653-796B-F945-8BF8-A6B931970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Final Solution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D4E6420-7C12-F843-BAA2-B19402CB2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endParaRPr lang="en-US" altLang="en-US" sz="2800"/>
          </a:p>
          <a:p>
            <a:pPr eaLnBrk="1" hangingPunct="1"/>
            <a:r>
              <a:rPr lang="en-US" altLang="en-US" sz="2800"/>
              <a:t>Good even with </a:t>
            </a:r>
            <a:r>
              <a:rPr lang="en-US" altLang="en-US" sz="2800" i="1"/>
              <a:t>n</a:t>
            </a:r>
            <a:r>
              <a:rPr lang="en-US" altLang="en-US" sz="2800"/>
              <a:t> small (better than 1% for </a:t>
            </a:r>
            <a:r>
              <a:rPr lang="en-US" altLang="en-US" sz="2800" i="1"/>
              <a:t>n</a:t>
            </a:r>
            <a:r>
              <a:rPr lang="en-US" altLang="en-US" sz="2800"/>
              <a:t>=3)</a:t>
            </a:r>
          </a:p>
        </p:txBody>
      </p:sp>
      <p:pic>
        <p:nvPicPr>
          <p:cNvPr id="32773" name="Picture 4" descr="mdo3">
            <a:extLst>
              <a:ext uri="{FF2B5EF4-FFF2-40B4-BE49-F238E27FC236}">
                <a16:creationId xmlns:a16="http://schemas.microsoft.com/office/drawing/2014/main" id="{1CB68591-8A15-204A-9C45-CD131139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20788"/>
            <a:ext cx="67818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8C36B1D0-8736-E04E-932F-CD5FCBDB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7221F1-EC4B-3A40-9D9F-DC2E482B4208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9B40B392-C33E-D045-B6AA-EDBB668AE7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Exact Solution</a:t>
            </a:r>
          </a:p>
        </p:txBody>
      </p:sp>
      <p:pic>
        <p:nvPicPr>
          <p:cNvPr id="33797" name="Picture 4" descr="mtab">
            <a:extLst>
              <a:ext uri="{FF2B5EF4-FFF2-40B4-BE49-F238E27FC236}">
                <a16:creationId xmlns:a16="http://schemas.microsoft.com/office/drawing/2014/main" id="{37CA247E-9738-5C41-86C5-9E7C077E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44434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id="{7F84E746-3D34-1F43-A0E0-F0E0F1BBF7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1600200"/>
          <a:ext cx="32639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Equation" r:id="rId4" imgW="26035000" imgH="9067800" progId="Equation.COEE2">
                  <p:embed/>
                </p:oleObj>
              </mc:Choice>
              <mc:Fallback>
                <p:oleObj name="Equation" r:id="rId4" imgW="26035000" imgH="90678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00200"/>
                        <a:ext cx="326390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0C677AFF-A92D-AD43-A2C5-A2A431BD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52DB5B-AEAD-2244-89DF-DDD43BF85150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2AF222C-489D-2344-9822-FEC864661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Grey or Constant Opacity Case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507AC11-6974-CE4F-9438-671C05DAD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Simplifying assumption </a:t>
            </a:r>
            <a:r>
              <a:rPr lang="el-GR" altLang="en-US" b="1" i="1">
                <a:cs typeface="Arial" panose="020B0604020202020204" pitchFamily="34" charset="0"/>
              </a:rPr>
              <a:t>Χ</a:t>
            </a:r>
            <a:r>
              <a:rPr lang="el-GR" altLang="en-US" b="1" i="1" baseline="-25000">
                <a:cs typeface="Arial" panose="020B0604020202020204" pitchFamily="34" charset="0"/>
              </a:rPr>
              <a:t>ν</a:t>
            </a:r>
            <a:r>
              <a:rPr lang="en-US" altLang="en-US" b="1" i="1" baseline="-25000">
                <a:cs typeface="Arial" panose="020B0604020202020204" pitchFamily="34" charset="0"/>
              </a:rPr>
              <a:t> </a:t>
            </a:r>
            <a:r>
              <a:rPr lang="en-US" altLang="en-US" b="1">
                <a:cs typeface="Arial" panose="020B0604020202020204" pitchFamily="34" charset="0"/>
              </a:rPr>
              <a:t>=</a:t>
            </a:r>
            <a:r>
              <a:rPr lang="en-US" altLang="en-US" b="1" i="1" baseline="-25000">
                <a:cs typeface="Arial" panose="020B0604020202020204" pitchFamily="34" charset="0"/>
              </a:rPr>
              <a:t> </a:t>
            </a:r>
            <a:r>
              <a:rPr lang="el-GR" altLang="en-US" b="1" i="1">
                <a:cs typeface="Arial" panose="020B0604020202020204" pitchFamily="34" charset="0"/>
              </a:rPr>
              <a:t>Χ</a:t>
            </a:r>
            <a:r>
              <a:rPr lang="en-US" altLang="en-US">
                <a:cs typeface="Arial" panose="020B0604020202020204" pitchFamily="34" charset="0"/>
              </a:rPr>
              <a:t> independent of wavelength 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OK in some cases (H</a:t>
            </a:r>
            <a:r>
              <a:rPr lang="en-US" altLang="en-US" baseline="30000">
                <a:cs typeface="Arial" panose="020B0604020202020204" pitchFamily="34" charset="0"/>
              </a:rPr>
              <a:t>-</a:t>
            </a:r>
            <a:r>
              <a:rPr lang="en-US" altLang="en-US">
                <a:cs typeface="Arial" panose="020B0604020202020204" pitchFamily="34" charset="0"/>
              </a:rPr>
              <a:t> in Sun; Thomson scattering in hot stars)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Good starting point for iterative solutions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Use some kind of mean opacity </a:t>
            </a:r>
            <a:endParaRPr lang="el-GR" altLang="en-US" b="1" i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871BED48-F4CF-AA45-AD4E-069869A3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D29CF3-C577-6245-9389-FC170889FE66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AD18EE2-9755-4C4F-8A04-A19E106DE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Next steps …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A114A5B-E3FD-A64E-AE46-374667562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Grey atmosphere shows general trends</a:t>
            </a:r>
          </a:p>
          <a:p>
            <a:pPr eaLnBrk="1" hangingPunct="1"/>
            <a:r>
              <a:rPr lang="en-US" altLang="en-US"/>
              <a:t>But need to account for real opacities that are frequency dependent</a:t>
            </a:r>
          </a:p>
          <a:p>
            <a:pPr eaLnBrk="1" hangingPunct="1"/>
            <a:r>
              <a:rPr lang="en-US" altLang="en-US"/>
              <a:t>Need to check if temperature gradient is altered by convection, another way stars find to transport flux outwards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Slide Number Placeholder 7">
            <a:extLst>
              <a:ext uri="{FF2B5EF4-FFF2-40B4-BE49-F238E27FC236}">
                <a16:creationId xmlns:a16="http://schemas.microsoft.com/office/drawing/2014/main" id="{457010C9-7F06-5D46-B182-DEBB9892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C089EE-38F7-DE48-A2E9-6087807C45DC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17414" name="Rectangle 2">
            <a:extLst>
              <a:ext uri="{FF2B5EF4-FFF2-40B4-BE49-F238E27FC236}">
                <a16:creationId xmlns:a16="http://schemas.microsoft.com/office/drawing/2014/main" id="{4A6BF18F-2F1B-6348-A790-34F2D3432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Mean Opacities</a:t>
            </a:r>
          </a:p>
        </p:txBody>
      </p:sp>
      <p:sp>
        <p:nvSpPr>
          <p:cNvPr id="17415" name="Rectangle 3">
            <a:extLst>
              <a:ext uri="{FF2B5EF4-FFF2-40B4-BE49-F238E27FC236}">
                <a16:creationId xmlns:a16="http://schemas.microsoft.com/office/drawing/2014/main" id="{F181B03F-21F9-AD4F-87CD-BB88B0007C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Flux weighted mean</a:t>
            </a:r>
            <a:br>
              <a:rPr lang="en-US" altLang="en-US" sz="2800"/>
            </a:br>
            <a:r>
              <a:rPr lang="en-US" altLang="en-US" sz="2800"/>
              <a:t>(radiation pressure)</a:t>
            </a:r>
            <a:br>
              <a:rPr lang="en-US" altLang="en-US" sz="2800"/>
            </a:br>
            <a:endParaRPr lang="en-US" altLang="en-US" sz="2800"/>
          </a:p>
          <a:p>
            <a:pPr eaLnBrk="1" hangingPunct="1"/>
            <a:r>
              <a:rPr lang="en-US" altLang="en-US" sz="2800"/>
              <a:t>Rosseland mean</a:t>
            </a:r>
            <a:br>
              <a:rPr lang="en-US" altLang="en-US" sz="2800"/>
            </a:br>
            <a:r>
              <a:rPr lang="en-US" altLang="en-US" sz="2800"/>
              <a:t>(good at depth; </a:t>
            </a:r>
            <a:br>
              <a:rPr lang="en-US" altLang="en-US" sz="2800"/>
            </a:br>
            <a:r>
              <a:rPr lang="en-US" altLang="en-US" sz="2800"/>
              <a:t>low opacity weighted)</a:t>
            </a:r>
          </a:p>
          <a:p>
            <a:pPr eaLnBrk="1" hangingPunct="1"/>
            <a:r>
              <a:rPr lang="en-US" altLang="en-US" sz="2800"/>
              <a:t>Planck mean</a:t>
            </a:r>
            <a:br>
              <a:rPr lang="en-US" altLang="en-US" sz="2800"/>
            </a:br>
            <a:r>
              <a:rPr lang="en-US" altLang="en-US" sz="2800"/>
              <a:t>(good near surface;</a:t>
            </a:r>
            <a:br>
              <a:rPr lang="en-US" altLang="en-US" sz="2800"/>
            </a:br>
            <a:r>
              <a:rPr lang="en-US" altLang="en-US" sz="2800"/>
              <a:t>near rad. equil.)</a:t>
            </a:r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BB53DEB8-380E-D74D-82DF-EEB24FF72603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4572000" y="1295400"/>
          <a:ext cx="38100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3" imgW="38912800" imgH="11112500" progId="Equation.COEE2">
                  <p:embed/>
                </p:oleObj>
              </mc:Choice>
              <mc:Fallback>
                <p:oleObj name="Equation" r:id="rId3" imgW="38912800" imgH="111125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95400"/>
                        <a:ext cx="381000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43ACAE1E-ECF0-5F4F-8ED0-294C59FD10E6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4495800" y="2590800"/>
          <a:ext cx="40433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5" imgW="38036500" imgH="11112500" progId="Equation.COEE2">
                  <p:embed/>
                </p:oleObj>
              </mc:Choice>
              <mc:Fallback>
                <p:oleObj name="Equation" r:id="rId5" imgW="38036500" imgH="111125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90800"/>
                        <a:ext cx="404336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4CFC76AA-4021-524B-89E5-0E06A6F65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4038600"/>
          <a:ext cx="38862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7" imgW="36868100" imgH="11112500" progId="Equation.COEE2">
                  <p:embed/>
                </p:oleObj>
              </mc:Choice>
              <mc:Fallback>
                <p:oleObj name="Equation" r:id="rId7" imgW="36868100" imgH="111125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38600"/>
                        <a:ext cx="38862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Slide Number Placeholder 7">
            <a:extLst>
              <a:ext uri="{FF2B5EF4-FFF2-40B4-BE49-F238E27FC236}">
                <a16:creationId xmlns:a16="http://schemas.microsoft.com/office/drawing/2014/main" id="{73E8CFDF-ED2C-7A41-B0F0-C3BA4CE7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AC7EDA0-9FEC-3E4E-86C7-B9D3C43C88D0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id="{21EC54FD-A9AF-FB42-950C-71B96333A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Frequency Integrated Form of TE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id="{95A8481B-B263-A14A-9E0F-723CF3A89D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343400" cy="4495800"/>
          </a:xfrm>
        </p:spPr>
        <p:txBody>
          <a:bodyPr/>
          <a:lstStyle/>
          <a:p>
            <a:pPr eaLnBrk="1" hangingPunct="1"/>
            <a:r>
              <a:rPr lang="en-US" altLang="en-US" sz="2800"/>
              <a:t>TE</a:t>
            </a:r>
            <a:br>
              <a:rPr lang="en-US" altLang="en-US" sz="2800"/>
            </a:br>
            <a:endParaRPr lang="en-US" altLang="en-US" sz="2800"/>
          </a:p>
          <a:p>
            <a:pPr eaLnBrk="1" hangingPunct="1"/>
            <a:r>
              <a:rPr lang="en-US" altLang="en-US" sz="2800"/>
              <a:t>Radiative equilibrium </a:t>
            </a:r>
            <a:br>
              <a:rPr lang="en-US" altLang="en-US" sz="2800"/>
            </a:br>
            <a:endParaRPr lang="en-US" altLang="en-US" sz="2800"/>
          </a:p>
          <a:p>
            <a:pPr eaLnBrk="1" hangingPunct="1"/>
            <a:r>
              <a:rPr lang="en-US" altLang="en-US" sz="2800"/>
              <a:t>Recall moments of TE:</a:t>
            </a:r>
            <a:br>
              <a:rPr lang="en-US" altLang="en-US" sz="2800"/>
            </a:br>
            <a:br>
              <a:rPr lang="en-US" altLang="en-US" sz="2800"/>
            </a:br>
            <a:endParaRPr lang="en-US" altLang="en-US" sz="2800"/>
          </a:p>
          <a:p>
            <a:pPr eaLnBrk="1" hangingPunct="1"/>
            <a:r>
              <a:rPr lang="en-US" altLang="en-US" sz="2800"/>
              <a:t>Apply Eddington approximation </a:t>
            </a:r>
            <a:r>
              <a:rPr lang="en-US" altLang="en-US" sz="2800" b="1" i="1"/>
              <a:t>K/J</a:t>
            </a:r>
            <a:r>
              <a:rPr lang="en-US" altLang="en-US" sz="2800"/>
              <a:t> = 1/3</a:t>
            </a: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A625A2F4-D763-FB4E-89A5-454C836818C1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5029200" y="1447800"/>
          <a:ext cx="19050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3" imgW="19304000" imgH="9944100" progId="Equation.COEE2">
                  <p:embed/>
                </p:oleObj>
              </mc:Choice>
              <mc:Fallback>
                <p:oleObj name="Equation" r:id="rId3" imgW="19304000" imgH="99441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47800"/>
                        <a:ext cx="19050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B45ACA33-6E08-E644-BBB1-86159EAA7E4A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5105400" y="2514600"/>
          <a:ext cx="23622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5" imgW="23990300" imgH="5854700" progId="Equation.COEE2">
                  <p:embed/>
                </p:oleObj>
              </mc:Choice>
              <mc:Fallback>
                <p:oleObj name="Equation" r:id="rId5" imgW="23990300" imgH="58547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514600"/>
                        <a:ext cx="23622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E1D5BF3B-BB60-7844-909A-FA3E5F33DE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3200400"/>
          <a:ext cx="34290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7" imgW="42125900" imgH="20485100" progId="Equation.COEE2">
                  <p:embed/>
                </p:oleObj>
              </mc:Choice>
              <mc:Fallback>
                <p:oleObj name="Equation" r:id="rId7" imgW="42125900" imgH="204851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00400"/>
                        <a:ext cx="34290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>
            <a:extLst>
              <a:ext uri="{FF2B5EF4-FFF2-40B4-BE49-F238E27FC236}">
                <a16:creationId xmlns:a16="http://schemas.microsoft.com/office/drawing/2014/main" id="{BC22258B-47F3-0B45-BFE7-D048E5CBFD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953000"/>
          <a:ext cx="32258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9" imgW="40081200" imgH="18135600" progId="Equation.COEE2">
                  <p:embed/>
                </p:oleObj>
              </mc:Choice>
              <mc:Fallback>
                <p:oleObj name="Equation" r:id="rId9" imgW="40081200" imgH="18135600" progId="Equation.COEE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953000"/>
                        <a:ext cx="32258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10">
            <a:extLst>
              <a:ext uri="{FF2B5EF4-FFF2-40B4-BE49-F238E27FC236}">
                <a16:creationId xmlns:a16="http://schemas.microsoft.com/office/drawing/2014/main" id="{F0977AE0-96AE-5644-9803-7EE27697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H</a:t>
            </a:r>
            <a:r>
              <a:rPr lang="en-US" altLang="en-US"/>
              <a:t>=</a:t>
            </a:r>
            <a:r>
              <a:rPr lang="en-US" altLang="en-US" i="1"/>
              <a:t>F</a:t>
            </a:r>
            <a:r>
              <a:rPr lang="en-US" altLang="en-US"/>
              <a:t>/4=conserved quantity</a:t>
            </a:r>
          </a:p>
        </p:txBody>
      </p:sp>
      <p:sp>
        <p:nvSpPr>
          <p:cNvPr id="18442" name="Text Box 11">
            <a:extLst>
              <a:ext uri="{FF2B5EF4-FFF2-40B4-BE49-F238E27FC236}">
                <a16:creationId xmlns:a16="http://schemas.microsoft.com/office/drawing/2014/main" id="{0CAFBB5F-591A-5346-9614-6D34B870B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9436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/>
              <a:t>q= </a:t>
            </a:r>
            <a:r>
              <a:rPr lang="en-US" altLang="en-US" sz="2000" b="1"/>
              <a:t>Hopf function</a:t>
            </a:r>
            <a:r>
              <a:rPr lang="en-US" altLang="en-US" sz="1800" b="1" i="1"/>
              <a:t> </a:t>
            </a:r>
            <a:r>
              <a:rPr lang="en-US" altLang="en-US" sz="2000" b="1"/>
              <a:t>in general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B080A177-192C-D745-8A78-DC2806B7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0D5A031-2368-FC4A-BC0F-C3ADD3B10BD0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05FDC51B-2D28-A741-93F8-0F39A83A7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Constant from Surface Flux</a:t>
            </a: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51FC25D4-C5E4-2D4A-AB23-8F5BF6E803D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57200" y="1371600"/>
          <a:ext cx="8229600" cy="478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Bitmap Image" r:id="rId3" imgW="4330700" imgH="2520950" progId="Paint.Picture">
                  <p:embed/>
                </p:oleObj>
              </mc:Choice>
              <mc:Fallback>
                <p:oleObj name="Bitmap Image" r:id="rId3" imgW="4330700" imgH="25209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229600" cy="478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A8561910-95A3-F14A-9CBA-980402A4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225F66-959B-F446-A973-7FBDEE749A69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2D1B9783-8A94-C74C-A2D2-BD9B45389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Grey E.A. Limb Darkening Law</a:t>
            </a: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E0F2A6FE-2E2D-354E-A6F7-884FAEBF3BD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81000" y="1589088"/>
          <a:ext cx="8305800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Bitmap Image" r:id="rId3" imgW="4413250" imgH="2438400" progId="Paint.Picture">
                  <p:embed/>
                </p:oleObj>
              </mc:Choice>
              <mc:Fallback>
                <p:oleObj name="Bitmap Image" r:id="rId3" imgW="4413250" imgH="24384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89088"/>
                        <a:ext cx="8305800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D94B6174-C5E4-8845-AC02-76BA6427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CFEC4E-A5A3-B24A-A701-0D7EAE74DEC9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E365765-967E-8241-833D-C5B12D887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Improvements by Iteration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65D5FFC-5C70-124B-90B8-F23B0A24F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All based on </a:t>
            </a:r>
            <a:r>
              <a:rPr lang="en-US" altLang="en-US" b="1" i="1"/>
              <a:t>K/J</a:t>
            </a:r>
            <a:r>
              <a:rPr lang="en-US" altLang="en-US"/>
              <a:t>=1/3 which is too small close to the surface</a:t>
            </a:r>
          </a:p>
          <a:p>
            <a:pPr eaLnBrk="1" hangingPunct="1"/>
            <a:r>
              <a:rPr lang="en-US" altLang="en-US"/>
              <a:t>Flux is not rigorously conserved (close)</a:t>
            </a:r>
          </a:p>
          <a:p>
            <a:pPr eaLnBrk="1" hangingPunct="1"/>
            <a:r>
              <a:rPr lang="en-US" altLang="en-US"/>
              <a:t>Two improvement schemes used to revise the grey solution and bring in closer to an exact solution: </a:t>
            </a:r>
            <a:br>
              <a:rPr lang="en-US" altLang="en-US"/>
            </a:br>
            <a:r>
              <a:rPr lang="en-US" altLang="en-US"/>
              <a:t>Lambda </a:t>
            </a:r>
            <a:r>
              <a:rPr lang="el-GR" altLang="en-US" b="1" i="1">
                <a:cs typeface="Arial" panose="020B0604020202020204" pitchFamily="34" charset="0"/>
              </a:rPr>
              <a:t>Λ</a:t>
            </a:r>
            <a:r>
              <a:rPr lang="en-US" altLang="en-US" b="1" i="1">
                <a:cs typeface="Arial" panose="020B0604020202020204" pitchFamily="34" charset="0"/>
              </a:rPr>
              <a:t> </a:t>
            </a:r>
            <a:r>
              <a:rPr lang="en-US" altLang="en-US"/>
              <a:t>and Uns</a:t>
            </a:r>
            <a:r>
              <a:rPr lang="en-US" altLang="en-US">
                <a:cs typeface="Arial" panose="020B0604020202020204" pitchFamily="34" charset="0"/>
              </a:rPr>
              <a:t>őld iteration methods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9D35531C-914A-4A40-B160-296F087C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C046BC-4246-0744-A30C-6B5478656957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295D4A9-1A14-A249-955D-958F8CDC5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b="1" i="1">
                <a:cs typeface="Arial" panose="020B0604020202020204" pitchFamily="34" charset="0"/>
              </a:rPr>
              <a:t>Λ</a:t>
            </a:r>
            <a:r>
              <a:rPr lang="en-US" altLang="en-US">
                <a:cs typeface="Arial" panose="020B0604020202020204" pitchFamily="34" charset="0"/>
              </a:rPr>
              <a:t> Iteration</a:t>
            </a:r>
            <a:endParaRPr lang="el-GR" altLang="en-US">
              <a:cs typeface="Arial" panose="020B0604020202020204" pitchFamily="34" charset="0"/>
            </a:endParaRPr>
          </a:p>
        </p:txBody>
      </p:sp>
      <p:pic>
        <p:nvPicPr>
          <p:cNvPr id="22532" name="Picture 7" descr="mlam">
            <a:extLst>
              <a:ext uri="{FF2B5EF4-FFF2-40B4-BE49-F238E27FC236}">
                <a16:creationId xmlns:a16="http://schemas.microsoft.com/office/drawing/2014/main" id="{4539FA7E-9D7D-574E-A29B-7556F552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9154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8">
            <a:extLst>
              <a:ext uri="{FF2B5EF4-FFF2-40B4-BE49-F238E27FC236}">
                <a16:creationId xmlns:a16="http://schemas.microsoft.com/office/drawing/2014/main" id="{BF03C2D1-9BAC-BE47-9D3E-9BB3ECC89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76800"/>
            <a:ext cx="731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Further iterations possible, but convergence is slow since operator important only over photon free path.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08F9148D-CA33-3844-8A1C-9E738194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568587-1063-9F43-9CDB-33DDB2364303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A0B7C833-DFCA-FA48-A067-BD44689E2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Uns</a:t>
            </a:r>
            <a:r>
              <a:rPr lang="en-US" altLang="en-US">
                <a:cs typeface="Arial" panose="020B0604020202020204" pitchFamily="34" charset="0"/>
              </a:rPr>
              <a:t>őld Iteration</a:t>
            </a:r>
          </a:p>
        </p:txBody>
      </p:sp>
      <p:pic>
        <p:nvPicPr>
          <p:cNvPr id="23557" name="Picture 4" descr="mun1">
            <a:extLst>
              <a:ext uri="{FF2B5EF4-FFF2-40B4-BE49-F238E27FC236}">
                <a16:creationId xmlns:a16="http://schemas.microsoft.com/office/drawing/2014/main" id="{6EACED97-DCB8-7643-BD4E-677D4AEFE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9248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F30AF13D-CC76-354E-B5F9-2F6A3FDE18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868988"/>
          <a:ext cx="43434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4" imgW="60274200" imgH="9944100" progId="Equation.COEE2">
                  <p:embed/>
                </p:oleObj>
              </mc:Choice>
              <mc:Fallback>
                <p:oleObj name="Equation" r:id="rId4" imgW="60274200" imgH="99441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868988"/>
                        <a:ext cx="434340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6">
            <a:extLst>
              <a:ext uri="{FF2B5EF4-FFF2-40B4-BE49-F238E27FC236}">
                <a16:creationId xmlns:a16="http://schemas.microsoft.com/office/drawing/2014/main" id="{3109930B-2DC9-A24B-922A-5157350D0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*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D899E0E2-DE84-144D-B6E2-E71277514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1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249</Words>
  <Application>Microsoft Macintosh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ＭＳ Ｐゴシック</vt:lpstr>
      <vt:lpstr>Default Design</vt:lpstr>
      <vt:lpstr>CorelEquation 12 Equation</vt:lpstr>
      <vt:lpstr>Bitmap Image</vt:lpstr>
      <vt:lpstr>CorelEquation 11 Equation</vt:lpstr>
      <vt:lpstr>Grey Atmosphere (Hubeny &amp; Mihalas 17, 13)</vt:lpstr>
      <vt:lpstr>Grey or Constant Opacity Case</vt:lpstr>
      <vt:lpstr>Mean Opacities</vt:lpstr>
      <vt:lpstr>Frequency Integrated Form of TE</vt:lpstr>
      <vt:lpstr>Constant from Surface Flux</vt:lpstr>
      <vt:lpstr>Grey E.A. Limb Darkening Law</vt:lpstr>
      <vt:lpstr>Improvements by Iteration</vt:lpstr>
      <vt:lpstr>Λ Iteration</vt:lpstr>
      <vt:lpstr>Unsőld Iteration</vt:lpstr>
      <vt:lpstr>Unsőld Iteration</vt:lpstr>
      <vt:lpstr>Unsőld Iteration</vt:lpstr>
      <vt:lpstr>Discrete Ordinates: Use S=J</vt:lpstr>
      <vt:lpstr>Trial Solution &amp; Substitution</vt:lpstr>
      <vt:lpstr>Roots of Characteristic Function</vt:lpstr>
      <vt:lpstr>Roots of Characteristic Function</vt:lpstr>
      <vt:lpstr>Linear term &amp; Full Solution</vt:lpstr>
      <vt:lpstr>Boundary Conditions</vt:lpstr>
      <vt:lpstr>Final Solution</vt:lpstr>
      <vt:lpstr>Exact Solution</vt:lpstr>
      <vt:lpstr>Next steps …</vt:lpstr>
    </vt:vector>
  </TitlesOfParts>
  <Company>GSU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Atmosphere (Mihalas 3)</dc:title>
  <dc:creator> gies</dc:creator>
  <cp:lastModifiedBy>Douglas Russell Gies</cp:lastModifiedBy>
  <cp:revision>25</cp:revision>
  <dcterms:created xsi:type="dcterms:W3CDTF">2007-02-13T23:35:55Z</dcterms:created>
  <dcterms:modified xsi:type="dcterms:W3CDTF">2019-02-18T17:20:10Z</dcterms:modified>
</cp:coreProperties>
</file>