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8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3" r:id="rId12"/>
    <p:sldId id="284" r:id="rId13"/>
    <p:sldId id="28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4"/>
    <p:restoredTop sz="85787"/>
  </p:normalViewPr>
  <p:slideViewPr>
    <p:cSldViewPr snapToGrid="0" snapToObjects="1">
      <p:cViewPr varScale="1">
        <p:scale>
          <a:sx n="96" d="100"/>
          <a:sy n="96" d="100"/>
        </p:scale>
        <p:origin x="2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59FC7-A62C-6D40-8205-B58E8AEDF981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2B12D-6EEC-EF42-BA4B-0FE0FF013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-that continuum is still formed by the wind, so the photosphere is not visible in WR stars</a:t>
            </a:r>
          </a:p>
          <a:p>
            <a:r>
              <a:rPr lang="en-US" dirty="0"/>
              <a:t>-sequence is result of products of the CNO cycle (hydrogen burning) in WN stars and triple alpha process (helium burning) in WC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-systemic trends difficult due to varying continuum level which is a function of temperature, continuous opacities and interstellar reddening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tell apart early and late easier, but other than that it is hard to tell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Importnant</a:t>
            </a:r>
            <a:r>
              <a:rPr lang="en-US" dirty="0"/>
              <a:t> to note that best to study winds in this regime (P </a:t>
            </a:r>
            <a:r>
              <a:rPr lang="en-US" dirty="0" err="1"/>
              <a:t>Cygni</a:t>
            </a:r>
            <a:r>
              <a:rPr lang="en-US" dirty="0"/>
              <a:t> profiles!)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1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6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-most absorption seen in these spectra are from interstellar extinction!</a:t>
            </a:r>
          </a:p>
          <a:p>
            <a:r>
              <a:rPr lang="en-US" dirty="0"/>
              <a:t>-LMC stars are much less susceptible to galactic extinction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4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-WN3b is LCM star, p </a:t>
            </a:r>
            <a:r>
              <a:rPr lang="en-US" dirty="0" err="1"/>
              <a:t>cygni</a:t>
            </a:r>
            <a:r>
              <a:rPr lang="en-US" dirty="0"/>
              <a:t> profiles of high ionization lines (O VI and SVI)</a:t>
            </a:r>
          </a:p>
          <a:p>
            <a:r>
              <a:rPr lang="en-US" dirty="0"/>
              <a:t>-WN6  is LMC star, weakening of high ionization lines, strengthening of lower ones (S IV and P V), C III p </a:t>
            </a:r>
            <a:r>
              <a:rPr lang="en-US" dirty="0" err="1"/>
              <a:t>cygni</a:t>
            </a:r>
            <a:r>
              <a:rPr lang="en-US" dirty="0"/>
              <a:t> also developed</a:t>
            </a:r>
          </a:p>
          <a:p>
            <a:r>
              <a:rPr lang="en-US" dirty="0"/>
              <a:t>-WN8 is LMC star, now add addition of N III p </a:t>
            </a:r>
            <a:r>
              <a:rPr lang="en-US" dirty="0" err="1"/>
              <a:t>cygni</a:t>
            </a:r>
            <a:r>
              <a:rPr lang="en-US" dirty="0"/>
              <a:t> profiles</a:t>
            </a:r>
          </a:p>
          <a:p>
            <a:r>
              <a:rPr lang="en-US" dirty="0"/>
              <a:t>-WN11 is LMC star, lower ionization species dominate (dominated by N 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6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-WC4 is LMC star, shows pronounce p </a:t>
            </a:r>
            <a:r>
              <a:rPr lang="en-US" dirty="0" err="1"/>
              <a:t>cygni</a:t>
            </a:r>
            <a:r>
              <a:rPr lang="en-US" dirty="0"/>
              <a:t> in O VI and C III, though absorption components are saturated, also P V absorption!</a:t>
            </a:r>
          </a:p>
          <a:p>
            <a:r>
              <a:rPr lang="en-US" dirty="0"/>
              <a:t>-WC6 is milky way star, so lots of extinction in short wavelengths</a:t>
            </a:r>
          </a:p>
          <a:p>
            <a:pPr marL="171450" indent="-171450">
              <a:buFontTx/>
              <a:buChar char="-"/>
            </a:pPr>
            <a:r>
              <a:rPr lang="en-US" dirty="0"/>
              <a:t>W6 still has large CIII </a:t>
            </a:r>
            <a:r>
              <a:rPr lang="en-US" dirty="0" err="1"/>
              <a:t>Pycgni</a:t>
            </a:r>
            <a:r>
              <a:rPr lang="en-US" dirty="0"/>
              <a:t>, defining factor between this and previous type is the addition of blended Si III and Si IV lines (blend with the P V absorption)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WC9: P V </a:t>
            </a:r>
            <a:r>
              <a:rPr lang="en-US" dirty="0" err="1"/>
              <a:t>absoption</a:t>
            </a:r>
            <a:r>
              <a:rPr lang="en-US" dirty="0"/>
              <a:t> is weaker, so is C III P </a:t>
            </a:r>
            <a:r>
              <a:rPr lang="en-US" dirty="0" err="1"/>
              <a:t>cygni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7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6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Use C IV/C III to separate the early and late type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2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is temperature of pseudo </a:t>
            </a:r>
            <a:r>
              <a:rPr lang="en-US" dirty="0" err="1"/>
              <a:t>photospehere</a:t>
            </a:r>
            <a:r>
              <a:rPr lang="en-US" dirty="0"/>
              <a:t> (so all the stuff in extended </a:t>
            </a:r>
            <a:r>
              <a:rPr lang="en-US" dirty="0" err="1"/>
              <a:t>atsmphere</a:t>
            </a:r>
            <a:r>
              <a:rPr lang="en-US" dirty="0"/>
              <a:t>)</a:t>
            </a:r>
          </a:p>
          <a:p>
            <a:r>
              <a:rPr lang="en-US" dirty="0"/>
              <a:t>-whether it is giant or typical eruption, looks like luminous F supergiant in the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7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-solid line is the </a:t>
            </a:r>
            <a:r>
              <a:rPr lang="en-US" dirty="0" err="1"/>
              <a:t>Humphryes</a:t>
            </a:r>
            <a:r>
              <a:rPr lang="en-US" dirty="0"/>
              <a:t>-Davidson limit (</a:t>
            </a:r>
            <a:r>
              <a:rPr lang="en-US" dirty="0" err="1"/>
              <a:t>ie</a:t>
            </a:r>
            <a:r>
              <a:rPr lang="en-US" dirty="0"/>
              <a:t> empirical upper limit on luminosity)</a:t>
            </a:r>
          </a:p>
          <a:p>
            <a:r>
              <a:rPr lang="en-US" dirty="0"/>
              <a:t>-</a:t>
            </a:r>
            <a:r>
              <a:rPr lang="en-US" dirty="0" err="1"/>
              <a:t>eddington</a:t>
            </a:r>
            <a:r>
              <a:rPr lang="en-US" dirty="0"/>
              <a:t> limit: luminosity at which radiation pressure exceeds gravitational attraction leading to </a:t>
            </a:r>
            <a:r>
              <a:rPr lang="en-US" dirty="0" err="1"/>
              <a:t>distruption</a:t>
            </a:r>
            <a:r>
              <a:rPr lang="en-US" dirty="0"/>
              <a:t> of the star</a:t>
            </a:r>
          </a:p>
          <a:p>
            <a:r>
              <a:rPr lang="en-US" dirty="0"/>
              <a:t>-sloped part is roughly the </a:t>
            </a:r>
            <a:r>
              <a:rPr lang="en-US" dirty="0" err="1"/>
              <a:t>eddington</a:t>
            </a:r>
            <a:r>
              <a:rPr lang="en-US" dirty="0"/>
              <a:t> limit, constant part is the temperature independent limit for late type hyper giants</a:t>
            </a:r>
          </a:p>
          <a:p>
            <a:r>
              <a:rPr lang="en-US" dirty="0"/>
              <a:t>-reason LBVs close to sloped limit is they are above critical mass (~40 solar masses) and encounter these inabilities</a:t>
            </a:r>
          </a:p>
          <a:p>
            <a:r>
              <a:rPr lang="en-US" dirty="0"/>
              <a:t>-during eruption, bolometric luminosity of star is constant, that pseudo photosphere crosses the limit though during these times</a:t>
            </a:r>
          </a:p>
          <a:p>
            <a:r>
              <a:rPr lang="en-US" dirty="0"/>
              <a:t>-note: bolometric luminosity not constant for giant </a:t>
            </a:r>
            <a:r>
              <a:rPr lang="en-US" dirty="0" err="1"/>
              <a:t>erruptions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24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-stellar winds reveal N from CNO products and C and O from helium burning, so like peeling an onion</a:t>
            </a:r>
          </a:p>
          <a:p>
            <a:r>
              <a:rPr lang="en-US" dirty="0"/>
              <a:t>-LBVs exact role is not clear at all, or how dominant its phase is in this process (still lots of uncertainty)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2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Main issues with </a:t>
            </a:r>
            <a:r>
              <a:rPr lang="en-US" dirty="0" err="1"/>
              <a:t>beals</a:t>
            </a:r>
            <a:r>
              <a:rPr lang="en-US" dirty="0"/>
              <a:t> system were that spectra could be </a:t>
            </a:r>
            <a:r>
              <a:rPr lang="en-US" dirty="0" err="1"/>
              <a:t>indentical</a:t>
            </a:r>
            <a:r>
              <a:rPr lang="en-US" dirty="0"/>
              <a:t> besides they strength of helium lines and in some cases </a:t>
            </a:r>
            <a:r>
              <a:rPr lang="en-US" dirty="0" err="1"/>
              <a:t>therse</a:t>
            </a:r>
            <a:r>
              <a:rPr lang="en-US" dirty="0"/>
              <a:t> lines are too weak making ratios difficult to calculate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4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6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Crowther system only results in a few reclassifications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6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-important part of smith 1990 system that importance of ratios changes over at WC6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3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-So, these are just high ionization extension of WC class!</a:t>
            </a:r>
          </a:p>
          <a:p>
            <a:r>
              <a:rPr lang="en-US" dirty="0"/>
              <a:t>-book doesn’t have examples of sequence, so wont spend time on it</a:t>
            </a:r>
          </a:p>
          <a:p>
            <a:r>
              <a:rPr lang="en-US" dirty="0"/>
              <a:t>-look at table in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0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Can get broad line or narrow line WN stars for a single ionization class (this is not the case with WC stars as line width is correlated with ionization class)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tell from the progression of He </a:t>
            </a:r>
            <a:r>
              <a:rPr lang="en-US" dirty="0" err="1"/>
              <a:t>pickering</a:t>
            </a:r>
            <a:r>
              <a:rPr lang="en-US" dirty="0"/>
              <a:t> (where every other is blended with H) that this abundance changes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Shown that other factors for strengths of N IV lines (which are essential for smith 1968 classification)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New three dimensional classification takes into account ionization, line width and hydrogen </a:t>
            </a:r>
            <a:r>
              <a:rPr lang="en-US" dirty="0" err="1"/>
              <a:t>abundence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He lines beneficial as they are usually isolated and uncontaminated. Not influenced by similar issues as nitrogen lines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Since He can fail, add in extra diagnostics from N lines as well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 N for WN4-WN6 because of similarity of He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9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 can tell if hydrogen present in the wind</a:t>
            </a:r>
          </a:p>
          <a:p>
            <a:pPr marL="171450" indent="-171450">
              <a:buFontTx/>
              <a:buChar char="-"/>
            </a:pPr>
            <a:r>
              <a:rPr lang="en-US" dirty="0"/>
              <a:t>WC stars show no evidence for hydrogen in wind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B12D-6EEC-EF42-BA4B-0FE0FF013C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8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868A-8F95-9C43-8B52-1624DC24559A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45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231E0-6A8B-D741-B6F9-CA062409F09A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5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8E8F0-5288-ED4D-956D-241960EDEDAD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2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C867-765D-A847-8BF3-C9AF043DEC3A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759-BF62-1544-A8E6-8E9AFD3A4BBA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85437-5B4B-6D47-8366-F5548EC714F1}" type="datetime1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6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23851-D265-9240-9206-7AEDF1FCC10F}" type="datetime1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7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AB0A-9714-8B47-9A5A-D6D1519ABAAC}" type="datetime1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2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7B99-15F3-854E-9B9B-8ACFE8B7D858}" type="datetime1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8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3284D-6882-E846-837F-6AC31CFEABA4}" type="datetime1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3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E168-9426-704B-A496-9D9A7224A841}" type="datetime1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A222-8B1A-2D42-A94B-DFFEBF5E5708}" type="datetime1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6EB06-8BDD-3044-A93B-169FC30D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5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works in the sky&#10;&#10;Description automatically generated">
            <a:extLst>
              <a:ext uri="{FF2B5EF4-FFF2-40B4-BE49-F238E27FC236}">
                <a16:creationId xmlns:a16="http://schemas.microsoft.com/office/drawing/2014/main" id="{A580DF3C-A4CB-E247-9FC2-D71584F12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" t="9091" r="23402" b="-3"/>
          <a:stretch/>
        </p:blipFill>
        <p:spPr>
          <a:xfrm>
            <a:off x="3614166" y="1"/>
            <a:ext cx="5529834" cy="685799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8" y="-478"/>
            <a:ext cx="7101525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9" y="-478"/>
            <a:ext cx="6058539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D4096-392E-9842-A893-75479C387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2600324"/>
            <a:ext cx="3793777" cy="3320973"/>
          </a:xfrm>
        </p:spPr>
        <p:txBody>
          <a:bodyPr anchor="t">
            <a:normAutofit/>
          </a:bodyPr>
          <a:lstStyle/>
          <a:p>
            <a:pPr algn="l"/>
            <a:r>
              <a:rPr lang="en-US" sz="4700"/>
              <a:t>Wolf-Rayet Stars and Luminous Blue Variables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DC6D9-D647-954F-999B-81A5A8B85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04" y="1300450"/>
            <a:ext cx="3125532" cy="1155525"/>
          </a:xfrm>
        </p:spPr>
        <p:txBody>
          <a:bodyPr anchor="b">
            <a:normAutofit/>
          </a:bodyPr>
          <a:lstStyle/>
          <a:p>
            <a:pPr algn="l"/>
            <a:r>
              <a:rPr lang="en-US" sz="1700"/>
              <a:t>Ilija Medan</a:t>
            </a:r>
          </a:p>
        </p:txBody>
      </p:sp>
    </p:spTree>
    <p:extLst>
      <p:ext uri="{BB962C8B-B14F-4D97-AF65-F5344CB8AC3E}">
        <p14:creationId xmlns:p14="http://schemas.microsoft.com/office/powerpoint/2010/main" val="3480484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5F3A-6F98-114D-9261-A178762DE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Smith (1968)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EB440-E825-B646-973A-561DB44C9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many stars don’t fit system and are simply called “peculiar”</a:t>
            </a:r>
          </a:p>
          <a:p>
            <a:r>
              <a:rPr lang="en-US" dirty="0"/>
              <a:t>Both narrow-line and broad-line WN stars</a:t>
            </a:r>
          </a:p>
          <a:p>
            <a:r>
              <a:rPr lang="en-US" dirty="0"/>
              <a:t>From Pickering series of He II: variation in H/He abundance</a:t>
            </a:r>
          </a:p>
          <a:p>
            <a:r>
              <a:rPr lang="en-US" dirty="0"/>
              <a:t>Evidence that strengths of N IV lines not only dependent on ionization</a:t>
            </a:r>
          </a:p>
          <a:p>
            <a:pPr lvl="1"/>
            <a:r>
              <a:rPr lang="en-US" dirty="0"/>
              <a:t>Influenced by excitation processes and optical depth effects in the wind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7D11B-700A-8349-B0D3-97246A8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3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00E0-ECE0-6649-8798-CFE994C6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Classification – Ionization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9A0333-D213-A741-8025-EFAC18F857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Remove dependence on Nitrogen lines, 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II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411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5875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in addition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WN2: absence of He I, N III, N IV and N V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WN3: presence of He I, absence of C IV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WN4-WN6: relative strength of N V and N III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WN7/WN8: use He II/He I ratio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9A0333-D213-A741-8025-EFAC18F85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00340-21D1-984D-BAF6-D18F3E0C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B043D-BFFC-C542-8AB6-C156BED2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293" y="4305672"/>
            <a:ext cx="5794873" cy="24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4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BF5-948F-4146-B725-36A5C67F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Classification – Line Width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56351F-7007-B64E-9504-408D1BCE14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Add “b” to classification</a:t>
                </a:r>
              </a:p>
              <a:p>
                <a:pPr lvl="1"/>
                <a:r>
                  <a:rPr lang="en-US" dirty="0"/>
                  <a:t>FWHM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He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II</m:t>
                    </m:r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4686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&gt;30</m:t>
                    </m:r>
                  </m:oMath>
                </a14:m>
                <a:r>
                  <a:rPr lang="en-US" dirty="0"/>
                  <a:t> Angstroms or FWHM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He</m:t>
                    </m:r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II</m:t>
                    </m:r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5411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Angstroms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56351F-7007-B64E-9504-408D1BCE14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00DC-4054-434D-BAB2-27054FE4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307B9BC-6BBB-434D-B2EC-2AAFEE6F9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224" y="3062437"/>
            <a:ext cx="5585552" cy="379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9B2BED-AFB1-884C-8265-019527FE7837}"/>
              </a:ext>
            </a:extLst>
          </p:cNvPr>
          <p:cNvSpPr/>
          <p:nvPr/>
        </p:nvSpPr>
        <p:spPr>
          <a:xfrm>
            <a:off x="5593489" y="3216925"/>
            <a:ext cx="207653" cy="3094974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A441B-26F8-CC4A-A467-1189BE41F529}"/>
              </a:ext>
            </a:extLst>
          </p:cNvPr>
          <p:cNvSpPr/>
          <p:nvPr/>
        </p:nvSpPr>
        <p:spPr>
          <a:xfrm>
            <a:off x="4145459" y="3216925"/>
            <a:ext cx="207653" cy="3094974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D9B6-8867-5D44-930D-EB5B51CE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3D Classification – Hydrogen Abundance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91BD5-E150-F544-9C12-3F0462AA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266EB06-8BDD-3044-A93B-169FC30DA4A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EC585F1-C0E7-9741-B1AE-65DFACEB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19" y="1821880"/>
            <a:ext cx="6758579" cy="4469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9CC5-947B-FB4B-851B-994DB662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384" y="1873822"/>
            <a:ext cx="277556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hydrogen present, add “h” to classification (relative increases in blended Pickering lines)</a:t>
            </a:r>
          </a:p>
          <a:p>
            <a:r>
              <a:rPr lang="en-US" dirty="0"/>
              <a:t>If hydrogen absent, add “o” to classification (monotonic decrease)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2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E50D-C0BA-494A-8886-737119CF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Ultraviolet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7B308-30BA-134A-87F0-802A4CFB4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 stars emit most of their radiation in UV and FUV</a:t>
            </a:r>
          </a:p>
          <a:p>
            <a:pPr lvl="1"/>
            <a:r>
              <a:rPr lang="en-US" dirty="0"/>
              <a:t>Ions that are abundant in winds have their resonance here</a:t>
            </a:r>
          </a:p>
          <a:p>
            <a:r>
              <a:rPr lang="en-US" dirty="0"/>
              <a:t>No independent classification system though!</a:t>
            </a:r>
          </a:p>
          <a:p>
            <a:r>
              <a:rPr lang="en-US" dirty="0"/>
              <a:t>Use optical classifications to order UV/FUV features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363E9-479B-1F45-B60C-8B20259D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6F86-27A9-1A42-8641-1444B35F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IUE Ultraviolet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45826-18F7-1345-AF02-89B8B2DCC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resolution spectra from International Ultraviolet Explorer (IUE) used to classify in UV</a:t>
            </a:r>
          </a:p>
          <a:p>
            <a:pPr lvl="1"/>
            <a:r>
              <a:rPr lang="en-US" dirty="0"/>
              <a:t>Low resolution = most features are blends</a:t>
            </a:r>
          </a:p>
          <a:p>
            <a:r>
              <a:rPr lang="en-US" dirty="0"/>
              <a:t>Looking for systemic trends by ionization class is difficult due to varying continuum level</a:t>
            </a:r>
          </a:p>
          <a:p>
            <a:r>
              <a:rPr lang="en-US" dirty="0"/>
              <a:t>In general, identifying specific class is difficult</a:t>
            </a:r>
          </a:p>
          <a:p>
            <a:r>
              <a:rPr lang="en-US" dirty="0"/>
              <a:t>Will see late type dominated by P </a:t>
            </a:r>
            <a:r>
              <a:rPr lang="en-US" dirty="0" err="1"/>
              <a:t>Cygni</a:t>
            </a:r>
            <a:r>
              <a:rPr lang="en-US" dirty="0"/>
              <a:t> profile of metallic resonance lines</a:t>
            </a:r>
          </a:p>
          <a:p>
            <a:r>
              <a:rPr lang="en-US" dirty="0"/>
              <a:t>Note: only 9 WN and 5 WC stars in this sample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C5285-D4CE-204F-BCC1-2D8A6089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28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24490-0A28-3D4D-8EEE-AFD154D1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60171C8-F43D-114C-964B-8E2A5B67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732"/>
            <a:ext cx="4781320" cy="6369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F0DEC1-9378-124C-BA7D-311BFAFA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764" y="365126"/>
            <a:ext cx="4329629" cy="11662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IUE Ultraviolet Classification – 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D778-AD38-FD4D-89AB-7B1D75EC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182" y="1825625"/>
            <a:ext cx="3983210" cy="4351338"/>
          </a:xfrm>
        </p:spPr>
        <p:txBody>
          <a:bodyPr/>
          <a:lstStyle/>
          <a:p>
            <a:r>
              <a:rPr lang="en-US" dirty="0"/>
              <a:t>Best correlation with WN class is </a:t>
            </a:r>
            <a:r>
              <a:rPr lang="en-US" dirty="0">
                <a:solidFill>
                  <a:srgbClr val="C00000"/>
                </a:solidFill>
              </a:rPr>
              <a:t>N III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N V</a:t>
            </a:r>
          </a:p>
          <a:p>
            <a:r>
              <a:rPr lang="en-US" dirty="0"/>
              <a:t>Notice 2200 Angstrom bump</a:t>
            </a:r>
          </a:p>
          <a:p>
            <a:r>
              <a:rPr lang="en-US" dirty="0"/>
              <a:t>Higher resolution does not help improve classification in this region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E368DF-78F4-A648-AA44-BE4349BF7FEF}"/>
              </a:ext>
            </a:extLst>
          </p:cNvPr>
          <p:cNvSpPr/>
          <p:nvPr/>
        </p:nvSpPr>
        <p:spPr>
          <a:xfrm>
            <a:off x="1630230" y="484742"/>
            <a:ext cx="99417" cy="5794680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212B8F-B3C9-9F40-BC6D-F586182A86F5}"/>
              </a:ext>
            </a:extLst>
          </p:cNvPr>
          <p:cNvSpPr/>
          <p:nvPr/>
        </p:nvSpPr>
        <p:spPr>
          <a:xfrm>
            <a:off x="645187" y="484742"/>
            <a:ext cx="99417" cy="5794680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2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A78CCD-A501-AB46-BC92-5E621D18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559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24490-0A28-3D4D-8EEE-AFD154D1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0DEC1-9378-124C-BA7D-311BFAFA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764" y="365126"/>
            <a:ext cx="4329629" cy="11662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IUE Ultraviolet Classification – WC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D778-AD38-FD4D-89AB-7B1D75EC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590" y="1825625"/>
            <a:ext cx="4061802" cy="4351338"/>
          </a:xfrm>
        </p:spPr>
        <p:txBody>
          <a:bodyPr/>
          <a:lstStyle/>
          <a:p>
            <a:r>
              <a:rPr lang="en-US" dirty="0"/>
              <a:t>Prime classifier: </a:t>
            </a:r>
            <a:r>
              <a:rPr lang="en-US" dirty="0">
                <a:solidFill>
                  <a:schemeClr val="accent1"/>
                </a:solidFill>
              </a:rPr>
              <a:t>C IV</a:t>
            </a:r>
            <a:r>
              <a:rPr lang="en-US" dirty="0"/>
              <a:t>/</a:t>
            </a:r>
            <a:r>
              <a:rPr lang="en-US" dirty="0">
                <a:solidFill>
                  <a:srgbClr val="C00000"/>
                </a:solidFill>
              </a:rPr>
              <a:t>He II + C III</a:t>
            </a:r>
          </a:p>
          <a:p>
            <a:r>
              <a:rPr lang="en-US" dirty="0"/>
              <a:t>Note P </a:t>
            </a:r>
            <a:r>
              <a:rPr lang="en-US" dirty="0" err="1"/>
              <a:t>Cygni</a:t>
            </a:r>
            <a:r>
              <a:rPr lang="en-US" dirty="0"/>
              <a:t> for all classes with </a:t>
            </a:r>
            <a:r>
              <a:rPr lang="en-US" dirty="0">
                <a:solidFill>
                  <a:schemeClr val="accent1"/>
                </a:solidFill>
              </a:rPr>
              <a:t>C IV</a:t>
            </a:r>
          </a:p>
          <a:p>
            <a:r>
              <a:rPr lang="en-US" dirty="0"/>
              <a:t>Classifier for stars later than WC5: </a:t>
            </a:r>
            <a:r>
              <a:rPr lang="en-US" dirty="0">
                <a:solidFill>
                  <a:schemeClr val="accent1"/>
                </a:solidFill>
              </a:rPr>
              <a:t>C IV</a:t>
            </a:r>
            <a:r>
              <a:rPr lang="en-US" dirty="0"/>
              <a:t>/</a:t>
            </a:r>
            <a:r>
              <a:rPr lang="en-US" dirty="0">
                <a:solidFill>
                  <a:srgbClr val="00B050"/>
                </a:solidFill>
              </a:rPr>
              <a:t>C III</a:t>
            </a:r>
          </a:p>
          <a:p>
            <a:r>
              <a:rPr lang="en-US" dirty="0"/>
              <a:t>C II lines predominant in latest types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B05835-54A4-CF4B-8F11-A35907FE834E}"/>
              </a:ext>
            </a:extLst>
          </p:cNvPr>
          <p:cNvSpPr/>
          <p:nvPr/>
        </p:nvSpPr>
        <p:spPr>
          <a:xfrm>
            <a:off x="1080739" y="77119"/>
            <a:ext cx="176533" cy="6279232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AF14CA-339D-C040-B849-33D2CF2EE282}"/>
              </a:ext>
            </a:extLst>
          </p:cNvPr>
          <p:cNvSpPr/>
          <p:nvPr/>
        </p:nvSpPr>
        <p:spPr>
          <a:xfrm>
            <a:off x="904206" y="77118"/>
            <a:ext cx="176533" cy="6279233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93C92-88F0-3946-9FCE-5A67C0781D75}"/>
              </a:ext>
            </a:extLst>
          </p:cNvPr>
          <p:cNvSpPr/>
          <p:nvPr/>
        </p:nvSpPr>
        <p:spPr>
          <a:xfrm>
            <a:off x="1607712" y="77118"/>
            <a:ext cx="176533" cy="6279232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8D9047-9D4D-9945-B66B-EC6811F87D17}"/>
              </a:ext>
            </a:extLst>
          </p:cNvPr>
          <p:cNvSpPr/>
          <p:nvPr/>
        </p:nvSpPr>
        <p:spPr>
          <a:xfrm>
            <a:off x="2311218" y="5266063"/>
            <a:ext cx="2106546" cy="1272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1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0D65-B502-5A48-9F92-CCBA2F2C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Ultraviolet (FUV)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DC8A82-B5CA-0F4E-A989-5952FD1AA3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Observations from Far-Ultraviolet Spectroscopic Explorer (FUSE) assisted in study of WR stars in FUV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&lt;1000 </m:t>
                    </m:r>
                  </m:oMath>
                </a14:m>
                <a:r>
                  <a:rPr lang="en-US" dirty="0"/>
                  <a:t>Angstroms affected by interstellar absorption (i.e. Lyman-hydrogen, metallic resonances,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bands)</a:t>
                </a:r>
              </a:p>
              <a:p>
                <a:r>
                  <a:rPr lang="en-US" dirty="0"/>
                  <a:t>For understanding classification, use LMC stars when possible</a:t>
                </a:r>
              </a:p>
              <a:p>
                <a:pPr lvl="1"/>
                <a:r>
                  <a:rPr lang="en-US" dirty="0"/>
                  <a:t>No massive WC stars in LCM later than WC4 though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DC8A82-B5CA-0F4E-A989-5952FD1AA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 r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A435F-A132-6146-96EE-981562BEE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2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C69E-1994-4A4E-B9AD-5828D328D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FUSE FUV Classification – 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969B9-1896-234D-ACFF-443A5418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156492" cy="4351338"/>
          </a:xfrm>
        </p:spPr>
        <p:txBody>
          <a:bodyPr/>
          <a:lstStyle/>
          <a:p>
            <a:r>
              <a:rPr lang="en-US" dirty="0"/>
              <a:t>WN3: P </a:t>
            </a:r>
            <a:r>
              <a:rPr lang="en-US" dirty="0" err="1"/>
              <a:t>cygni</a:t>
            </a:r>
            <a:r>
              <a:rPr lang="en-US" dirty="0"/>
              <a:t> profiles of </a:t>
            </a:r>
            <a:r>
              <a:rPr lang="en-US" dirty="0">
                <a:solidFill>
                  <a:srgbClr val="C00000"/>
                </a:solidFill>
              </a:rPr>
              <a:t>O VI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S VI</a:t>
            </a:r>
          </a:p>
          <a:p>
            <a:r>
              <a:rPr lang="en-US" dirty="0"/>
              <a:t>WN6: strengthening of </a:t>
            </a:r>
            <a:r>
              <a:rPr lang="en-US" dirty="0">
                <a:solidFill>
                  <a:srgbClr val="00B050"/>
                </a:solidFill>
              </a:rPr>
              <a:t>S IV</a:t>
            </a:r>
            <a:r>
              <a:rPr lang="en-US" dirty="0"/>
              <a:t> and </a:t>
            </a:r>
            <a:r>
              <a:rPr lang="en-US" dirty="0">
                <a:solidFill>
                  <a:srgbClr val="00B050"/>
                </a:solidFill>
              </a:rPr>
              <a:t>P V</a:t>
            </a:r>
          </a:p>
          <a:p>
            <a:r>
              <a:rPr lang="en-US" dirty="0"/>
              <a:t>WN8: Addition of </a:t>
            </a:r>
            <a:r>
              <a:rPr lang="en-US" dirty="0">
                <a:solidFill>
                  <a:schemeClr val="accent1"/>
                </a:solidFill>
              </a:rPr>
              <a:t>N III </a:t>
            </a:r>
            <a:r>
              <a:rPr lang="en-US" dirty="0"/>
              <a:t>P </a:t>
            </a:r>
            <a:r>
              <a:rPr lang="en-US" dirty="0" err="1"/>
              <a:t>Cygni</a:t>
            </a:r>
            <a:endParaRPr lang="en-US" dirty="0"/>
          </a:p>
          <a:p>
            <a:r>
              <a:rPr lang="en-US" dirty="0"/>
              <a:t>WN11: dominated by </a:t>
            </a:r>
            <a:r>
              <a:rPr lang="en-US" dirty="0">
                <a:solidFill>
                  <a:srgbClr val="7030A0"/>
                </a:solidFill>
              </a:rPr>
              <a:t>N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BFD42-59C4-8A4E-8B00-613063EE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BA0B9CE-AFD8-FC4D-B40A-818DAA66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142" y="1954720"/>
            <a:ext cx="5188895" cy="40931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DA588A-E829-3A46-B112-600A415BDB1C}"/>
              </a:ext>
            </a:extLst>
          </p:cNvPr>
          <p:cNvSpPr/>
          <p:nvPr/>
        </p:nvSpPr>
        <p:spPr>
          <a:xfrm>
            <a:off x="6731307" y="1999174"/>
            <a:ext cx="311833" cy="3387694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68523B-B0DA-4E41-BCC6-29CC9A59EE31}"/>
              </a:ext>
            </a:extLst>
          </p:cNvPr>
          <p:cNvSpPr/>
          <p:nvPr/>
        </p:nvSpPr>
        <p:spPr>
          <a:xfrm>
            <a:off x="7653362" y="1999174"/>
            <a:ext cx="311833" cy="3387694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F261BF-E356-184C-A013-D92A802BAF44}"/>
              </a:ext>
            </a:extLst>
          </p:cNvPr>
          <p:cNvSpPr/>
          <p:nvPr/>
        </p:nvSpPr>
        <p:spPr>
          <a:xfrm>
            <a:off x="6132102" y="2031839"/>
            <a:ext cx="260305" cy="3387694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BA229-ACF2-9946-A0A9-0B5A87021EB6}"/>
              </a:ext>
            </a:extLst>
          </p:cNvPr>
          <p:cNvSpPr/>
          <p:nvPr/>
        </p:nvSpPr>
        <p:spPr>
          <a:xfrm>
            <a:off x="4553525" y="1996056"/>
            <a:ext cx="260305" cy="3387694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E08349-DE4C-6949-B9E5-A8AD199E7753}"/>
              </a:ext>
            </a:extLst>
          </p:cNvPr>
          <p:cNvSpPr/>
          <p:nvPr/>
        </p:nvSpPr>
        <p:spPr>
          <a:xfrm>
            <a:off x="5679382" y="2031839"/>
            <a:ext cx="260305" cy="3387694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C55D2-C3A9-0043-93CD-C9EF3BB5D0A6}"/>
              </a:ext>
            </a:extLst>
          </p:cNvPr>
          <p:cNvSpPr/>
          <p:nvPr/>
        </p:nvSpPr>
        <p:spPr>
          <a:xfrm>
            <a:off x="7053874" y="1996056"/>
            <a:ext cx="260305" cy="3387694"/>
          </a:xfrm>
          <a:prstGeom prst="rect">
            <a:avLst/>
          </a:prstGeom>
          <a:solidFill>
            <a:srgbClr val="7030A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1A93DD-42AF-C049-BEA6-3C3E9B2CBB72}"/>
              </a:ext>
            </a:extLst>
          </p:cNvPr>
          <p:cNvSpPr/>
          <p:nvPr/>
        </p:nvSpPr>
        <p:spPr>
          <a:xfrm>
            <a:off x="8262368" y="2423711"/>
            <a:ext cx="722403" cy="12661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B08C-5EB7-F948-8F98-CF64D192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Wolf-</a:t>
            </a:r>
            <a:r>
              <a:rPr lang="en-US" dirty="0" err="1"/>
              <a:t>Rayet</a:t>
            </a:r>
            <a:r>
              <a:rPr lang="en-US" dirty="0"/>
              <a:t> (WR) Stars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923FE8-55F9-8C42-932D-4ADEB33D3E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Evolved stars with O-type star progenitors with a minimum mass of 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WR stars typically have mass of 10-25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 (massive winds with mass loss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Winds are optically thick in the optical/UV</a:t>
                </a:r>
              </a:p>
              <a:p>
                <a:pPr lvl="1"/>
                <a:r>
                  <a:rPr lang="en-US" dirty="0"/>
                  <a:t>Spectra consist of strong emission lines and weak hot continuum</a:t>
                </a:r>
              </a:p>
              <a:p>
                <a:r>
                  <a:rPr lang="en-US" dirty="0"/>
                  <a:t>Two sequences of WR stars: nitrogen sequence (WN) and carbon sequence (WC)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923FE8-55F9-8C42-932D-4ADEB33D3E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7A9EC-DB56-1A49-B450-7AEFE2A1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3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C7FF-3746-324A-9B28-8DBBCBA3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FUSE FUV Classification – WC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CA96-79DD-F948-97E9-2562BEA4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764545" cy="4351338"/>
          </a:xfrm>
        </p:spPr>
        <p:txBody>
          <a:bodyPr/>
          <a:lstStyle/>
          <a:p>
            <a:r>
              <a:rPr lang="en-US" dirty="0"/>
              <a:t>WC4: P </a:t>
            </a:r>
            <a:r>
              <a:rPr lang="en-US" dirty="0" err="1"/>
              <a:t>Cygni</a:t>
            </a:r>
            <a:r>
              <a:rPr lang="en-US" dirty="0"/>
              <a:t> in </a:t>
            </a:r>
            <a:r>
              <a:rPr lang="en-US" dirty="0">
                <a:solidFill>
                  <a:schemeClr val="accent1"/>
                </a:solidFill>
              </a:rPr>
              <a:t>O VI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C III</a:t>
            </a:r>
            <a:r>
              <a:rPr lang="en-US" dirty="0"/>
              <a:t>; </a:t>
            </a:r>
            <a:r>
              <a:rPr lang="en-US" dirty="0">
                <a:solidFill>
                  <a:srgbClr val="00B050"/>
                </a:solidFill>
              </a:rPr>
              <a:t>P V</a:t>
            </a:r>
            <a:r>
              <a:rPr lang="en-US" dirty="0"/>
              <a:t> </a:t>
            </a:r>
            <a:r>
              <a:rPr lang="en-US" dirty="0" err="1"/>
              <a:t>absoprtion</a:t>
            </a:r>
            <a:endParaRPr lang="en-US" dirty="0"/>
          </a:p>
          <a:p>
            <a:r>
              <a:rPr lang="en-US" dirty="0"/>
              <a:t>WC6: Large </a:t>
            </a:r>
            <a:r>
              <a:rPr lang="en-US" dirty="0">
                <a:solidFill>
                  <a:srgbClr val="C00000"/>
                </a:solidFill>
              </a:rPr>
              <a:t>C III </a:t>
            </a:r>
            <a:r>
              <a:rPr lang="en-US" dirty="0"/>
              <a:t>still present, blends Si III and Si IV</a:t>
            </a:r>
          </a:p>
          <a:p>
            <a:r>
              <a:rPr lang="en-US" dirty="0"/>
              <a:t>WC9: Weaker </a:t>
            </a:r>
            <a:r>
              <a:rPr lang="en-US" dirty="0">
                <a:solidFill>
                  <a:srgbClr val="00B050"/>
                </a:solidFill>
              </a:rPr>
              <a:t>P V</a:t>
            </a:r>
            <a:r>
              <a:rPr lang="en-US" dirty="0"/>
              <a:t> absorption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B58F0-CE03-7044-AA52-4537C8865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FE4F0C9-5353-A949-A714-E069B1D1C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61" y="1666455"/>
            <a:ext cx="5792873" cy="46898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5939F8-F810-3845-B4CE-43946227F78A}"/>
              </a:ext>
            </a:extLst>
          </p:cNvPr>
          <p:cNvSpPr/>
          <p:nvPr/>
        </p:nvSpPr>
        <p:spPr>
          <a:xfrm>
            <a:off x="7596820" y="1854755"/>
            <a:ext cx="225157" cy="3586812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A57761-ACCB-8549-A5DE-30E27979E639}"/>
              </a:ext>
            </a:extLst>
          </p:cNvPr>
          <p:cNvSpPr/>
          <p:nvPr/>
        </p:nvSpPr>
        <p:spPr>
          <a:xfrm>
            <a:off x="8515351" y="1847659"/>
            <a:ext cx="416632" cy="3593908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AB83E-7638-B14D-8273-89FF8659E398}"/>
              </a:ext>
            </a:extLst>
          </p:cNvPr>
          <p:cNvSpPr/>
          <p:nvPr/>
        </p:nvSpPr>
        <p:spPr>
          <a:xfrm>
            <a:off x="5978723" y="1847659"/>
            <a:ext cx="225157" cy="3593908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FFCF08-15AF-484A-8E38-8F4A1A19176A}"/>
              </a:ext>
            </a:extLst>
          </p:cNvPr>
          <p:cNvSpPr/>
          <p:nvPr/>
        </p:nvSpPr>
        <p:spPr>
          <a:xfrm>
            <a:off x="7194014" y="3429000"/>
            <a:ext cx="947451" cy="11099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4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6C8F-873D-9742-A0DE-9EFC2CEC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632" y="365126"/>
            <a:ext cx="36477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Near Infrared Classification – 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8EBAB-E9D5-2A42-903A-88A437AFF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823" y="1991013"/>
            <a:ext cx="3838519" cy="4351338"/>
          </a:xfrm>
        </p:spPr>
        <p:txBody>
          <a:bodyPr/>
          <a:lstStyle/>
          <a:p>
            <a:r>
              <a:rPr lang="en-US" dirty="0"/>
              <a:t>Similar to IUE classification, can only tell apart the extremes</a:t>
            </a:r>
          </a:p>
          <a:p>
            <a:pPr lvl="1"/>
            <a:r>
              <a:rPr lang="en-US" dirty="0"/>
              <a:t>WN2: weak </a:t>
            </a:r>
            <a:r>
              <a:rPr lang="en-US" dirty="0">
                <a:solidFill>
                  <a:srgbClr val="FF0000"/>
                </a:solidFill>
              </a:rPr>
              <a:t>N IV</a:t>
            </a:r>
          </a:p>
          <a:p>
            <a:pPr lvl="1"/>
            <a:r>
              <a:rPr lang="en-US" dirty="0"/>
              <a:t>WN7-WN9: appearance of </a:t>
            </a:r>
            <a:r>
              <a:rPr lang="en-US" dirty="0">
                <a:solidFill>
                  <a:schemeClr val="accent1"/>
                </a:solidFill>
              </a:rPr>
              <a:t>He I</a:t>
            </a:r>
          </a:p>
          <a:p>
            <a:r>
              <a:rPr lang="en-US" dirty="0"/>
              <a:t>All seem to show lines or </a:t>
            </a:r>
            <a:r>
              <a:rPr lang="en-US" dirty="0">
                <a:solidFill>
                  <a:srgbClr val="00B050"/>
                </a:solidFill>
              </a:rPr>
              <a:t>He II n-5 </a:t>
            </a:r>
            <a:r>
              <a:rPr lang="en-US" dirty="0"/>
              <a:t>series though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A0108-80A0-894D-8C62-9BAF7FB0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1FAC55-F182-A146-BDA5-45A3EF694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13" y="3294044"/>
            <a:ext cx="4898547" cy="356133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092BAD6F-3FC1-064D-B65A-98C274F7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24" y="289060"/>
            <a:ext cx="4768468" cy="31175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FF4FBB-459B-5D4F-981A-E46DD3BE63EB}"/>
              </a:ext>
            </a:extLst>
          </p:cNvPr>
          <p:cNvSpPr/>
          <p:nvPr/>
        </p:nvSpPr>
        <p:spPr>
          <a:xfrm>
            <a:off x="1525813" y="365126"/>
            <a:ext cx="269936" cy="6068534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4F9BE-4D7A-F046-B4A8-EF7F3C32E3AA}"/>
              </a:ext>
            </a:extLst>
          </p:cNvPr>
          <p:cNvSpPr/>
          <p:nvPr/>
        </p:nvSpPr>
        <p:spPr>
          <a:xfrm>
            <a:off x="1131890" y="376143"/>
            <a:ext cx="157084" cy="5991225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C3B56D-2C6D-1748-BBEA-C0A53746D184}"/>
              </a:ext>
            </a:extLst>
          </p:cNvPr>
          <p:cNvSpPr/>
          <p:nvPr/>
        </p:nvSpPr>
        <p:spPr>
          <a:xfrm>
            <a:off x="1340511" y="376143"/>
            <a:ext cx="157084" cy="59912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95E62-7861-0640-BCBE-15464B40F1FD}"/>
              </a:ext>
            </a:extLst>
          </p:cNvPr>
          <p:cNvSpPr/>
          <p:nvPr/>
        </p:nvSpPr>
        <p:spPr>
          <a:xfrm>
            <a:off x="2628921" y="365126"/>
            <a:ext cx="157084" cy="59912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BACF43-E07B-124D-B7FB-9B64B2C245C2}"/>
              </a:ext>
            </a:extLst>
          </p:cNvPr>
          <p:cNvSpPr/>
          <p:nvPr/>
        </p:nvSpPr>
        <p:spPr>
          <a:xfrm>
            <a:off x="4447970" y="390766"/>
            <a:ext cx="157084" cy="59912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3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E4D3E3D-B691-C34A-8796-26F6F030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9" y="3222433"/>
            <a:ext cx="4620487" cy="3591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36C8F-873D-9742-A0DE-9EFC2CEC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632" y="365126"/>
            <a:ext cx="36477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Near Infrared Classification – WC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8EBAB-E9D5-2A42-903A-88A437AFF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823" y="1991013"/>
            <a:ext cx="3838519" cy="4351338"/>
          </a:xfrm>
        </p:spPr>
        <p:txBody>
          <a:bodyPr/>
          <a:lstStyle/>
          <a:p>
            <a:r>
              <a:rPr lang="en-US" dirty="0"/>
              <a:t>Similar to WN, can only differentiate the extremes</a:t>
            </a:r>
          </a:p>
          <a:p>
            <a:pPr lvl="1"/>
            <a:r>
              <a:rPr lang="en-US" dirty="0"/>
              <a:t>Early WC: relative strength of </a:t>
            </a:r>
            <a:r>
              <a:rPr lang="en-US" dirty="0">
                <a:solidFill>
                  <a:srgbClr val="C00000"/>
                </a:solidFill>
              </a:rPr>
              <a:t>C II </a:t>
            </a:r>
            <a:r>
              <a:rPr lang="en-US" dirty="0"/>
              <a:t>and </a:t>
            </a:r>
            <a:r>
              <a:rPr lang="en-US" dirty="0">
                <a:solidFill>
                  <a:schemeClr val="accent1"/>
                </a:solidFill>
              </a:rPr>
              <a:t>C IV</a:t>
            </a:r>
          </a:p>
          <a:p>
            <a:pPr lvl="1"/>
            <a:r>
              <a:rPr lang="en-US" dirty="0"/>
              <a:t>Later WC: strong </a:t>
            </a:r>
            <a:r>
              <a:rPr lang="en-US" dirty="0">
                <a:solidFill>
                  <a:srgbClr val="C00000"/>
                </a:solidFill>
              </a:rPr>
              <a:t>C II</a:t>
            </a:r>
          </a:p>
          <a:p>
            <a:r>
              <a:rPr lang="en-US" dirty="0"/>
              <a:t>Issue is some lines subject to selective excitation and optical depth effects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A0108-80A0-894D-8C62-9BAF7FB0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9CDC7F-1A42-AB4C-83A6-3F9926FA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5" y="354109"/>
            <a:ext cx="4669896" cy="29903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337AB8-151C-F341-BA2C-86889D1FD05F}"/>
              </a:ext>
            </a:extLst>
          </p:cNvPr>
          <p:cNvSpPr/>
          <p:nvPr/>
        </p:nvSpPr>
        <p:spPr>
          <a:xfrm>
            <a:off x="1709070" y="381746"/>
            <a:ext cx="273966" cy="5938572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CC9A6A-A18C-8249-9705-7E0F6C0D8338}"/>
              </a:ext>
            </a:extLst>
          </p:cNvPr>
          <p:cNvSpPr/>
          <p:nvPr/>
        </p:nvSpPr>
        <p:spPr>
          <a:xfrm>
            <a:off x="2177946" y="400337"/>
            <a:ext cx="179664" cy="5919982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B129EB-52F4-2040-B7D7-BA5A4A4C22D9}"/>
              </a:ext>
            </a:extLst>
          </p:cNvPr>
          <p:cNvSpPr/>
          <p:nvPr/>
        </p:nvSpPr>
        <p:spPr>
          <a:xfrm>
            <a:off x="1541235" y="365126"/>
            <a:ext cx="179664" cy="5919982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AA46F6-E21C-5E4A-99E3-DB8B69490B3F}"/>
              </a:ext>
            </a:extLst>
          </p:cNvPr>
          <p:cNvSpPr/>
          <p:nvPr/>
        </p:nvSpPr>
        <p:spPr>
          <a:xfrm>
            <a:off x="3236166" y="384432"/>
            <a:ext cx="179664" cy="5919982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726C-10A7-D94B-89FF-8C026D59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Infrared Classification – 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7ACB7-FC1F-4345-833C-F83A78F4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368779" cy="4351338"/>
          </a:xfrm>
        </p:spPr>
        <p:txBody>
          <a:bodyPr/>
          <a:lstStyle/>
          <a:p>
            <a:r>
              <a:rPr lang="en-US" dirty="0"/>
              <a:t>Ionization correlated with </a:t>
            </a:r>
            <a:r>
              <a:rPr lang="en-US" dirty="0">
                <a:solidFill>
                  <a:srgbClr val="C00000"/>
                </a:solidFill>
              </a:rPr>
              <a:t>He II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He I</a:t>
            </a:r>
            <a:r>
              <a:rPr lang="en-US" dirty="0"/>
              <a:t> in I band</a:t>
            </a:r>
          </a:p>
          <a:p>
            <a:r>
              <a:rPr lang="en-US" dirty="0">
                <a:solidFill>
                  <a:srgbClr val="00B050"/>
                </a:solidFill>
              </a:rPr>
              <a:t>He II lines blended with Brackett lines </a:t>
            </a:r>
            <a:r>
              <a:rPr lang="en-US" dirty="0"/>
              <a:t>for determining H/He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55F98-3BA1-5D45-A5CB-A76CF737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B81CAF8-FA7C-BF4F-8B77-1E7D1066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429" y="1825625"/>
            <a:ext cx="6146571" cy="4204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5CD21-DD8C-5548-90E7-C0B95F4A701A}"/>
              </a:ext>
            </a:extLst>
          </p:cNvPr>
          <p:cNvSpPr txBox="1"/>
          <p:nvPr/>
        </p:nvSpPr>
        <p:spPr>
          <a:xfrm>
            <a:off x="3789802" y="1490634"/>
            <a:ext cx="848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I Band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79435-39F1-1640-B82F-752D264D7454}"/>
              </a:ext>
            </a:extLst>
          </p:cNvPr>
          <p:cNvSpPr txBox="1"/>
          <p:nvPr/>
        </p:nvSpPr>
        <p:spPr>
          <a:xfrm>
            <a:off x="5430474" y="1453470"/>
            <a:ext cx="926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H Band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40556-ABE5-6B48-9261-10BEA5B06426}"/>
              </a:ext>
            </a:extLst>
          </p:cNvPr>
          <p:cNvSpPr txBox="1"/>
          <p:nvPr/>
        </p:nvSpPr>
        <p:spPr>
          <a:xfrm>
            <a:off x="7254186" y="1437527"/>
            <a:ext cx="926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K Band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F6FF02-FFB1-4F4A-BDFB-B2B4E6FFECC4}"/>
              </a:ext>
            </a:extLst>
          </p:cNvPr>
          <p:cNvSpPr/>
          <p:nvPr/>
        </p:nvSpPr>
        <p:spPr>
          <a:xfrm>
            <a:off x="3763687" y="1912778"/>
            <a:ext cx="143219" cy="3705825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62F6E6-6412-A84F-B35F-CA24FCF7786C}"/>
              </a:ext>
            </a:extLst>
          </p:cNvPr>
          <p:cNvSpPr/>
          <p:nvPr/>
        </p:nvSpPr>
        <p:spPr>
          <a:xfrm>
            <a:off x="4443189" y="1912778"/>
            <a:ext cx="143219" cy="3705825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4B98E-3217-9D4F-8DA1-6F0CE967C234}"/>
              </a:ext>
            </a:extLst>
          </p:cNvPr>
          <p:cNvSpPr/>
          <p:nvPr/>
        </p:nvSpPr>
        <p:spPr>
          <a:xfrm>
            <a:off x="5204615" y="1912778"/>
            <a:ext cx="143219" cy="37058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177FAC-F34C-DA43-8F25-FCB879863E82}"/>
              </a:ext>
            </a:extLst>
          </p:cNvPr>
          <p:cNvSpPr/>
          <p:nvPr/>
        </p:nvSpPr>
        <p:spPr>
          <a:xfrm>
            <a:off x="5430474" y="1926271"/>
            <a:ext cx="143219" cy="37058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5F5392-93D0-DF4B-B7BA-EC4ECD025352}"/>
              </a:ext>
            </a:extLst>
          </p:cNvPr>
          <p:cNvSpPr/>
          <p:nvPr/>
        </p:nvSpPr>
        <p:spPr>
          <a:xfrm>
            <a:off x="5716492" y="1912676"/>
            <a:ext cx="143219" cy="37058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E79AF-3916-874E-8A68-FE1451430A03}"/>
              </a:ext>
            </a:extLst>
          </p:cNvPr>
          <p:cNvSpPr/>
          <p:nvPr/>
        </p:nvSpPr>
        <p:spPr>
          <a:xfrm>
            <a:off x="8006738" y="1957665"/>
            <a:ext cx="143219" cy="3705825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17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0A04-1546-3A4F-AD34-F03BBD06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Infrared Classification – WC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938-0363-C041-902B-6212E8F7E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system has been devised by </a:t>
            </a:r>
            <a:r>
              <a:rPr lang="en-US" dirty="0" err="1"/>
              <a:t>Eenens</a:t>
            </a:r>
            <a:r>
              <a:rPr lang="en-US" dirty="0"/>
              <a:t> et al. (1991)</a:t>
            </a:r>
          </a:p>
          <a:p>
            <a:pPr lvl="1"/>
            <a:r>
              <a:rPr lang="en-US" dirty="0"/>
              <a:t>Only based on eight stars!!!</a:t>
            </a:r>
          </a:p>
          <a:p>
            <a:pPr lvl="1"/>
            <a:r>
              <a:rPr lang="en-US" dirty="0"/>
              <a:t>Seem consistent with optical classification though</a:t>
            </a:r>
          </a:p>
          <a:p>
            <a:r>
              <a:rPr lang="en-US" dirty="0"/>
              <a:t>Generally, scheme separates late and early stars:</a:t>
            </a:r>
          </a:p>
          <a:p>
            <a:pPr lvl="1"/>
            <a:r>
              <a:rPr lang="en-US" dirty="0"/>
              <a:t>Early: strong O V in J-band</a:t>
            </a:r>
          </a:p>
          <a:p>
            <a:pPr lvl="1"/>
            <a:r>
              <a:rPr lang="en-US" dirty="0"/>
              <a:t>Late: C IV/CIII ratio in J-band</a:t>
            </a:r>
          </a:p>
          <a:p>
            <a:r>
              <a:rPr lang="en-US" dirty="0"/>
              <a:t>C IV/C III is K-band also seems promising for classification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47E96-6567-2947-817F-E0751412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7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9053-0348-0947-94E1-EE708227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Luminous Blue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CD2A5-D233-944E-B988-2CFC37EFD0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6036555" cy="4351338"/>
              </a:xfrm>
            </p:spPr>
            <p:txBody>
              <a:bodyPr/>
              <a:lstStyle/>
              <a:p>
                <a:r>
                  <a:rPr lang="en-US" dirty="0"/>
                  <a:t>Extremely luminous </a:t>
                </a:r>
                <a:r>
                  <a:rPr lang="en-US" dirty="0" err="1"/>
                  <a:t>supergiants</a:t>
                </a:r>
                <a:r>
                  <a:rPr lang="en-US" dirty="0"/>
                  <a:t> with instabilities that result in eruptions</a:t>
                </a:r>
              </a:p>
              <a:p>
                <a:pPr lvl="1"/>
                <a:r>
                  <a:rPr lang="en-US" dirty="0"/>
                  <a:t>Famous (and extreme) example: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Carinae</a:t>
                </a:r>
              </a:p>
              <a:p>
                <a:pPr lvl="1"/>
                <a:r>
                  <a:rPr lang="en-US" dirty="0"/>
                  <a:t>Typical example: S </a:t>
                </a:r>
                <a:r>
                  <a:rPr lang="en-US" dirty="0" err="1"/>
                  <a:t>Dor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CD2A5-D233-944E-B988-2CFC37EFD0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6036555" cy="4351338"/>
              </a:xfrm>
              <a:blipFill>
                <a:blip r:embed="rId2"/>
                <a:stretch>
                  <a:fillRect l="-1891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9F049-5EC2-F74D-895E-F773E602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AA6B4-CFA2-9D43-9C86-72FD8FE14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1646237"/>
            <a:ext cx="2461350" cy="2158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48B96-2001-E84D-BDC7-41DF2AB2D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2" y="4008778"/>
            <a:ext cx="3803814" cy="267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E7300-28EA-DF48-8B1F-3C469790F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55956"/>
            <a:ext cx="4108823" cy="27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9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38B8-BD1A-824B-8F57-5055A129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Luminous Blue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3A3C0-D71C-8048-AA91-078F474B4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Mass loss caused by eruptions lead to optically thick, extended atmosphere</a:t>
            </a:r>
          </a:p>
          <a:p>
            <a:pPr lvl="1"/>
            <a:r>
              <a:rPr lang="en-US" dirty="0"/>
              <a:t>Minimum light: T &gt; 15,000 K, spectrum like luminous emission line star</a:t>
            </a:r>
          </a:p>
          <a:p>
            <a:pPr lvl="1"/>
            <a:r>
              <a:rPr lang="en-US" dirty="0"/>
              <a:t>Maximum light: 7,000 K &lt; T &lt; 8,000 K, spectrum like luminous A or F supergiant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97E14-ABF2-C545-88BB-3323309C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F1EC8C-891A-294E-AEC2-3B718A0D4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882" y="2207485"/>
            <a:ext cx="4620050" cy="34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DA68-BB27-4D47-B813-C9F9AFDD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LBVs– HR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AE242-5715-9141-A7D8-241D471C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CCC0ADE-F12D-804D-94A7-3C5D8E021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2" y="1390819"/>
            <a:ext cx="8405869" cy="49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2400-63B3-F545-9FA1-FA3E8620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LBVs and WR stars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03A08C-7543-F04F-97A8-2465A5077F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LBVs and WRs part of evolution of massive Of star</a:t>
                </a:r>
              </a:p>
              <a:p>
                <a:r>
                  <a:rPr lang="en-US" dirty="0"/>
                  <a:t>Would help explain absence of red </a:t>
                </a:r>
                <a:r>
                  <a:rPr lang="en-US" dirty="0" err="1"/>
                  <a:t>supergiants</a:t>
                </a:r>
                <a:r>
                  <a:rPr lang="en-US" dirty="0"/>
                  <a:t> at highest luminosities</a:t>
                </a:r>
              </a:p>
              <a:p>
                <a:r>
                  <a:rPr lang="en-US" dirty="0"/>
                  <a:t>Proposed evolution scenarios (mass dependent):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𝑊𝑁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𝑟𝑖𝑐h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𝐿𝐵𝑉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𝑊𝑁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𝑝𝑜𝑜𝑟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𝑆𝑁𝐼𝑐</m:t>
                    </m:r>
                  </m:oMath>
                </a14:m>
                <a:r>
                  <a:rPr lang="en-US" sz="2000" dirty="0"/>
                  <a:t> (~75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𝐿𝐵𝑉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𝑊𝑁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𝑝𝑜𝑜𝑟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𝑆𝑁𝐼𝑐</m:t>
                    </m:r>
                  </m:oMath>
                </a14:m>
                <a:r>
                  <a:rPr lang="en-US" sz="2000" dirty="0"/>
                  <a:t>                                 (~40-75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𝐿𝐵𝑉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𝑅𝑆𝐺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𝑝𝑜𝑜𝑟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𝑆𝑁𝐼𝑏</m:t>
                    </m:r>
                  </m:oMath>
                </a14:m>
                <a:r>
                  <a:rPr lang="en-US" sz="2000" dirty="0"/>
                  <a:t>                                   (~25-40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03A08C-7543-F04F-97A8-2465A5077F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84756-13E3-8B45-B4FA-B68A32A2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6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D309-8FC8-9D42-A0E1-5AFD39B6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5008A1-DA72-DC41-8D4C-C5ECBFF77A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Beals (1938) classification system</a:t>
                </a:r>
              </a:p>
              <a:p>
                <a:pPr lvl="1"/>
                <a:r>
                  <a:rPr lang="en-US" dirty="0"/>
                  <a:t>Important for establishing ionization class</a:t>
                </a:r>
              </a:p>
              <a:p>
                <a:pPr lvl="1"/>
                <a:r>
                  <a:rPr lang="en-US" dirty="0"/>
                  <a:t>Primarily uses ratio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5875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𝐼𝐼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5412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Smith (1968) classification system</a:t>
                </a:r>
              </a:p>
              <a:p>
                <a:pPr lvl="1"/>
                <a:r>
                  <a:rPr lang="en-US" dirty="0"/>
                  <a:t>Found issues with </a:t>
                </a:r>
                <a:r>
                  <a:rPr lang="en-US" dirty="0" err="1"/>
                  <a:t>Beals</a:t>
                </a:r>
                <a:r>
                  <a:rPr lang="en-US" dirty="0"/>
                  <a:t> system</a:t>
                </a:r>
              </a:p>
              <a:p>
                <a:pPr lvl="1"/>
                <a:r>
                  <a:rPr lang="en-US" dirty="0"/>
                  <a:t>Proposed system that determined ionization class based on nitrogen lines for WN stars and carbon lines for WC stars</a:t>
                </a:r>
              </a:p>
              <a:p>
                <a:pPr lvl="1"/>
                <a:r>
                  <a:rPr lang="en-US" dirty="0"/>
                  <a:t>Will use this system in subsequent slides</a:t>
                </a:r>
              </a:p>
              <a:p>
                <a:pPr lvl="1"/>
                <a:r>
                  <a:rPr lang="en-US" dirty="0"/>
                  <a:t>Note: these have never been defined in terms of standards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5008A1-DA72-DC41-8D4C-C5ECBFF77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632"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FADA4-4831-7E41-A8E6-7A785EB77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8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98EE-B14B-BE4F-9D09-C59A6AA4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Classification – WN Stars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415D3A-6FC8-624C-B26E-19B99C8E72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Based on which ionization state of nitrogen predominates spectrum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𝐼𝐼𝐼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4634−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4641</m:t>
                    </m:r>
                  </m:oMath>
                </a14:m>
                <a:r>
                  <a:rPr lang="en-US" dirty="0"/>
                  <a:t> (blend),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5314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3479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3484</m:t>
                    </m:r>
                  </m:oMath>
                </a14:m>
                <a:r>
                  <a:rPr lang="en-US" dirty="0"/>
                  <a:t> (blend),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4057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4603,  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4619,  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4933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4944</m:t>
                    </m:r>
                  </m:oMath>
                </a14:m>
                <a:r>
                  <a:rPr lang="en-US" dirty="0"/>
                  <a:t> (blend)</a:t>
                </a:r>
              </a:p>
              <a:p>
                <a:pPr lvl="1"/>
                <a:r>
                  <a:rPr lang="en-US" dirty="0"/>
                  <a:t>Generally higher ionization predominates early classes and lower ionization later</a:t>
                </a:r>
              </a:p>
              <a:p>
                <a:r>
                  <a:rPr lang="en-US" dirty="0"/>
                  <a:t>Still uses helium lines to differentiate WN7 and WN8 stars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415D3A-6FC8-624C-B26E-19B99C8E7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C95A7-05D3-F74E-A7FE-9FE129DD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1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CB21-2593-3E4C-B03A-A1984261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05474"/>
            <a:ext cx="7886700" cy="1325563"/>
          </a:xfrm>
        </p:spPr>
        <p:txBody>
          <a:bodyPr/>
          <a:lstStyle/>
          <a:p>
            <a:r>
              <a:rPr lang="en-US" dirty="0"/>
              <a:t>Optical Classification – WN Stars</a:t>
            </a: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BAF1CE-EE67-3341-B272-FC3C9B504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40618"/>
            <a:ext cx="5177928" cy="54118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1BCA6-EE48-6349-BA7F-D9202537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649FDB-4F62-4D48-97A1-6D073E993C5B}"/>
              </a:ext>
            </a:extLst>
          </p:cNvPr>
          <p:cNvSpPr/>
          <p:nvPr/>
        </p:nvSpPr>
        <p:spPr>
          <a:xfrm>
            <a:off x="2126254" y="1564395"/>
            <a:ext cx="132204" cy="2291509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A74B96-C12A-874B-B2E1-F8B66739CC07}"/>
              </a:ext>
            </a:extLst>
          </p:cNvPr>
          <p:cNvSpPr/>
          <p:nvPr/>
        </p:nvSpPr>
        <p:spPr>
          <a:xfrm>
            <a:off x="2766265" y="1564395"/>
            <a:ext cx="132204" cy="4791956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329948-50B0-3F41-A3A6-083D47362639}"/>
              </a:ext>
            </a:extLst>
          </p:cNvPr>
          <p:cNvSpPr txBox="1">
            <a:spLocks/>
          </p:cNvSpPr>
          <p:nvPr/>
        </p:nvSpPr>
        <p:spPr>
          <a:xfrm>
            <a:off x="5012674" y="1564394"/>
            <a:ext cx="3502675" cy="47919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WN3: </a:t>
            </a:r>
            <a:r>
              <a:rPr lang="en-US" dirty="0">
                <a:solidFill>
                  <a:schemeClr val="accent1"/>
                </a:solidFill>
              </a:rPr>
              <a:t>N V</a:t>
            </a:r>
            <a:r>
              <a:rPr lang="en-US" dirty="0"/>
              <a:t> strongest species</a:t>
            </a:r>
          </a:p>
          <a:p>
            <a:r>
              <a:rPr lang="en-US" dirty="0"/>
              <a:t>WN4: </a:t>
            </a:r>
            <a:r>
              <a:rPr lang="en-US" dirty="0">
                <a:solidFill>
                  <a:schemeClr val="accent1"/>
                </a:solidFill>
              </a:rPr>
              <a:t>N V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N IV </a:t>
            </a:r>
            <a:r>
              <a:rPr lang="en-US" dirty="0"/>
              <a:t>roughly equal</a:t>
            </a:r>
          </a:p>
          <a:p>
            <a:r>
              <a:rPr lang="en-US" dirty="0"/>
              <a:t>WN5: all species similar</a:t>
            </a:r>
          </a:p>
          <a:p>
            <a:r>
              <a:rPr lang="en-US" dirty="0"/>
              <a:t>WN6: </a:t>
            </a:r>
            <a:r>
              <a:rPr lang="en-US" dirty="0">
                <a:solidFill>
                  <a:srgbClr val="C00000"/>
                </a:solidFill>
              </a:rPr>
              <a:t>N IV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B050"/>
                </a:solidFill>
              </a:rPr>
              <a:t>N III </a:t>
            </a:r>
            <a:r>
              <a:rPr lang="en-US" dirty="0"/>
              <a:t>roughly equal</a:t>
            </a:r>
          </a:p>
          <a:p>
            <a:r>
              <a:rPr lang="en-US" dirty="0"/>
              <a:t>WN7: </a:t>
            </a:r>
            <a:r>
              <a:rPr lang="en-US" dirty="0">
                <a:solidFill>
                  <a:srgbClr val="00B050"/>
                </a:solidFill>
              </a:rPr>
              <a:t>N III </a:t>
            </a:r>
            <a:r>
              <a:rPr lang="en-US" dirty="0"/>
              <a:t>strongest (also weak He I, </a:t>
            </a:r>
            <a:r>
              <a:rPr lang="en-US" dirty="0">
                <a:solidFill>
                  <a:srgbClr val="00B050"/>
                </a:solidFill>
              </a:rPr>
              <a:t>N III</a:t>
            </a:r>
            <a:r>
              <a:rPr lang="en-US" dirty="0"/>
              <a:t>&lt; He II)</a:t>
            </a:r>
          </a:p>
          <a:p>
            <a:r>
              <a:rPr lang="en-US" dirty="0"/>
              <a:t>WN8: </a:t>
            </a:r>
            <a:r>
              <a:rPr lang="en-US" dirty="0">
                <a:solidFill>
                  <a:srgbClr val="00B050"/>
                </a:solidFill>
              </a:rPr>
              <a:t>N III </a:t>
            </a:r>
            <a:r>
              <a:rPr lang="en-US" dirty="0"/>
              <a:t>strongest (also strong He I, </a:t>
            </a:r>
            <a:r>
              <a:rPr lang="en-US" dirty="0">
                <a:solidFill>
                  <a:srgbClr val="00B050"/>
                </a:solidFill>
              </a:rPr>
              <a:t>N III</a:t>
            </a:r>
            <a:r>
              <a:rPr lang="en-US" dirty="0"/>
              <a:t>= He II)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F87116-772C-B84B-B799-B75B09E6B9D5}"/>
              </a:ext>
            </a:extLst>
          </p:cNvPr>
          <p:cNvSpPr/>
          <p:nvPr/>
        </p:nvSpPr>
        <p:spPr>
          <a:xfrm>
            <a:off x="1091010" y="1564394"/>
            <a:ext cx="132204" cy="4791956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EB90D-89AF-354F-B487-F4753F06A560}"/>
              </a:ext>
            </a:extLst>
          </p:cNvPr>
          <p:cNvSpPr/>
          <p:nvPr/>
        </p:nvSpPr>
        <p:spPr>
          <a:xfrm>
            <a:off x="2137270" y="3833870"/>
            <a:ext cx="132205" cy="2500446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F4D832-A3A0-0C4C-943E-BE14599E433B}"/>
              </a:ext>
            </a:extLst>
          </p:cNvPr>
          <p:cNvSpPr/>
          <p:nvPr/>
        </p:nvSpPr>
        <p:spPr>
          <a:xfrm>
            <a:off x="3437259" y="5816906"/>
            <a:ext cx="132205" cy="539444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3E4111-C62E-1441-8C12-B30CAF55331B}"/>
              </a:ext>
            </a:extLst>
          </p:cNvPr>
          <p:cNvSpPr/>
          <p:nvPr/>
        </p:nvSpPr>
        <p:spPr>
          <a:xfrm>
            <a:off x="4373696" y="5177928"/>
            <a:ext cx="319490" cy="11784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41441A-AD60-084B-8209-8306ECF5E800}"/>
              </a:ext>
            </a:extLst>
          </p:cNvPr>
          <p:cNvSpPr/>
          <p:nvPr/>
        </p:nvSpPr>
        <p:spPr>
          <a:xfrm>
            <a:off x="2027446" y="4494883"/>
            <a:ext cx="475789" cy="19273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7488-14B6-234F-9916-216B3C8E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Classification – WC Stars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E19EB1-4E3B-B645-A8B1-AE70EE036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Based line ratios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𝐼𝐼𝐼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5696</m:t>
                    </m:r>
                  </m:oMath>
                </a14:m>
                <a:r>
                  <a:rPr lang="en-US" dirty="0"/>
                  <a:t>/O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5590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5808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𝐼𝐼𝐼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5696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Smith (1990) further refined this classification</a:t>
                </a:r>
              </a:p>
              <a:p>
                <a:pPr lvl="1"/>
                <a:r>
                  <a:rPr lang="en-US" dirty="0"/>
                  <a:t>Redefined class determinations in terms of ratios defined by peak flux and equivalent width</a:t>
                </a:r>
              </a:p>
              <a:p>
                <a:r>
                  <a:rPr lang="en-US" dirty="0"/>
                  <a:t>Crowther et al. (1998) says Smith system subject to false classifications due to changes in C/O abundances</a:t>
                </a:r>
              </a:p>
              <a:p>
                <a:pPr lvl="1"/>
                <a:r>
                  <a:rPr lang="en-US" dirty="0"/>
                  <a:t>Add ratios: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808</m:t>
                    </m:r>
                  </m:oMath>
                </a14:m>
                <a:r>
                  <a:rPr lang="en-US" dirty="0"/>
                  <a:t>/C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II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4267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                                 He II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4686</m:t>
                    </m:r>
                  </m:oMath>
                </a14:m>
                <a:r>
                  <a:rPr lang="en-US" dirty="0"/>
                  <a:t>/He I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5876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E19EB1-4E3B-B645-A8B1-AE70EE036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3509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773ED-4F36-F148-A1F7-6B7F4A98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9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DE0C-837B-AC47-98C8-DBB856EE5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Classification – WC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A25CD-8B04-784E-AFED-B7BF6F25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10" y="1520327"/>
            <a:ext cx="3414539" cy="4813957"/>
          </a:xfrm>
        </p:spPr>
        <p:txBody>
          <a:bodyPr/>
          <a:lstStyle/>
          <a:p>
            <a:r>
              <a:rPr lang="en-US" dirty="0"/>
              <a:t>Ratio of </a:t>
            </a:r>
            <a:r>
              <a:rPr lang="en-US" dirty="0">
                <a:solidFill>
                  <a:schemeClr val="accent1"/>
                </a:solidFill>
              </a:rPr>
              <a:t>C III</a:t>
            </a:r>
            <a:r>
              <a:rPr lang="en-US" dirty="0"/>
              <a:t>/</a:t>
            </a:r>
            <a:r>
              <a:rPr lang="en-US" dirty="0">
                <a:solidFill>
                  <a:srgbClr val="C00000"/>
                </a:solidFill>
              </a:rPr>
              <a:t>O V</a:t>
            </a:r>
            <a:r>
              <a:rPr lang="en-US" dirty="0"/>
              <a:t> increases to later types (unity at WC5)</a:t>
            </a:r>
          </a:p>
          <a:p>
            <a:r>
              <a:rPr lang="en-US" dirty="0">
                <a:solidFill>
                  <a:srgbClr val="C00000"/>
                </a:solidFill>
              </a:rPr>
              <a:t>O V </a:t>
            </a:r>
            <a:r>
              <a:rPr lang="en-US" dirty="0"/>
              <a:t>disappears after WC6</a:t>
            </a:r>
          </a:p>
          <a:p>
            <a:r>
              <a:rPr lang="en-US" dirty="0"/>
              <a:t>Ratio of </a:t>
            </a:r>
            <a:r>
              <a:rPr lang="en-US" dirty="0">
                <a:solidFill>
                  <a:srgbClr val="00B050"/>
                </a:solidFill>
              </a:rPr>
              <a:t>C IV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 C III</a:t>
            </a:r>
            <a:r>
              <a:rPr lang="en-US" dirty="0"/>
              <a:t> decreases to later types (unity at WC8)</a:t>
            </a:r>
          </a:p>
          <a:p>
            <a:r>
              <a:rPr lang="en-US" dirty="0"/>
              <a:t>Crowther lines apparent in late types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C3680-2AD9-2E43-8293-E55A232D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4594F1D-7FA0-524A-B101-FE0CE1953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288"/>
            <a:ext cx="5188945" cy="55057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EE174C-150B-EA41-9BF2-21BAA5B31005}"/>
              </a:ext>
            </a:extLst>
          </p:cNvPr>
          <p:cNvSpPr/>
          <p:nvPr/>
        </p:nvSpPr>
        <p:spPr>
          <a:xfrm>
            <a:off x="3790142" y="1432193"/>
            <a:ext cx="142879" cy="4924158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F46E0D-BAF8-A546-AFB2-D1CD0FB768C6}"/>
              </a:ext>
            </a:extLst>
          </p:cNvPr>
          <p:cNvSpPr/>
          <p:nvPr/>
        </p:nvSpPr>
        <p:spPr>
          <a:xfrm>
            <a:off x="3933021" y="1410127"/>
            <a:ext cx="207653" cy="4924158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051400-21ED-9E40-984C-843E16E60142}"/>
              </a:ext>
            </a:extLst>
          </p:cNvPr>
          <p:cNvSpPr/>
          <p:nvPr/>
        </p:nvSpPr>
        <p:spPr>
          <a:xfrm>
            <a:off x="4167711" y="1410127"/>
            <a:ext cx="207653" cy="4924158"/>
          </a:xfrm>
          <a:prstGeom prst="rect">
            <a:avLst/>
          </a:prstGeom>
          <a:solidFill>
            <a:srgbClr val="00B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66D618-CDC6-7F4A-BEF9-93C7671996C4}"/>
              </a:ext>
            </a:extLst>
          </p:cNvPr>
          <p:cNvSpPr/>
          <p:nvPr/>
        </p:nvSpPr>
        <p:spPr>
          <a:xfrm>
            <a:off x="1269523" y="5370595"/>
            <a:ext cx="504882" cy="963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AC8AD2-303D-234B-8396-C33EEA8A58DD}"/>
              </a:ext>
            </a:extLst>
          </p:cNvPr>
          <p:cNvSpPr/>
          <p:nvPr/>
        </p:nvSpPr>
        <p:spPr>
          <a:xfrm>
            <a:off x="2082156" y="4726236"/>
            <a:ext cx="305889" cy="1608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6B53E0-7564-754C-937E-C5EBBA4CBDAD}"/>
              </a:ext>
            </a:extLst>
          </p:cNvPr>
          <p:cNvSpPr/>
          <p:nvPr/>
        </p:nvSpPr>
        <p:spPr>
          <a:xfrm>
            <a:off x="4247835" y="5370594"/>
            <a:ext cx="305889" cy="963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DA2E-1FE9-E544-891B-195E872C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Classification – WC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7F009-790D-9441-BC06-3BB305206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Misclassifications can be common for later stars (WCL stars)</a:t>
            </a:r>
          </a:p>
          <a:p>
            <a:r>
              <a:rPr lang="en-US" dirty="0"/>
              <a:t>Usually confused with central stars of planetary nebulae (</a:t>
            </a:r>
            <a:r>
              <a:rPr lang="en-US" dirty="0" err="1"/>
              <a:t>CSPNe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These are written with closed brackets (i.e. [WC10])</a:t>
            </a:r>
          </a:p>
          <a:p>
            <a:pPr lvl="1"/>
            <a:r>
              <a:rPr lang="en-US" dirty="0"/>
              <a:t>Main difference in spectra is show greater range of line strengths and widths</a:t>
            </a:r>
          </a:p>
          <a:p>
            <a:pPr lvl="1"/>
            <a:r>
              <a:rPr lang="en-US" dirty="0"/>
              <a:t>WC10 and WC11 stars exclusively </a:t>
            </a:r>
            <a:r>
              <a:rPr lang="en-US" dirty="0" err="1"/>
              <a:t>CSPNe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C9881-CE28-A74F-8F22-5BD04EAA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3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A2C6-6E97-794C-AEFC-AC183873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Classification – WO Stars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D31071-6AF9-0444-86B8-FEBBC7935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6"/>
                <a:ext cx="7886700" cy="237180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Sanduleak (1971) identified 5 stars with strong O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3818</m:t>
                    </m:r>
                  </m:oMath>
                </a14:m>
                <a:r>
                  <a:rPr lang="en-US" dirty="0"/>
                  <a:t> emission</a:t>
                </a:r>
              </a:p>
              <a:p>
                <a:pPr lvl="1"/>
                <a:r>
                  <a:rPr lang="en-US" dirty="0"/>
                  <a:t>Four out of five also show other ionization species of oxygen and only one ion of carbon</a:t>
                </a:r>
              </a:p>
              <a:p>
                <a:r>
                  <a:rPr lang="en-US" dirty="0"/>
                  <a:t>Classification system created for WO1 to WO5 based on O IV, O V, O VI and C IV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D31071-6AF9-0444-86B8-FEBBC7935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6"/>
                <a:ext cx="7886700" cy="2371801"/>
              </a:xfrm>
              <a:blipFill>
                <a:blip r:embed="rId3"/>
                <a:stretch>
                  <a:fillRect l="-1447" t="-6417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296C-2765-994F-B97B-8104861C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EB06-8BDD-3044-A93B-169FC30DA4A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5A2BBA-3B13-6543-8265-2F3E00137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1266"/>
            <a:ext cx="6025538" cy="2766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276F9-79AC-124E-BE2C-95F8DA2874CC}"/>
              </a:ext>
            </a:extLst>
          </p:cNvPr>
          <p:cNvSpPr txBox="1"/>
          <p:nvPr/>
        </p:nvSpPr>
        <p:spPr>
          <a:xfrm>
            <a:off x="5783855" y="4197427"/>
            <a:ext cx="2731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reality, these stars are result of higher ionization (not abundance differences)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2425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2203</Words>
  <Application>Microsoft Macintosh PowerPoint</Application>
  <PresentationFormat>On-screen Show (4:3)</PresentationFormat>
  <Paragraphs>235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Wolf-Rayet Stars and Luminous Blue Variables</vt:lpstr>
      <vt:lpstr>Wolf-Rayet (WR) Stars</vt:lpstr>
      <vt:lpstr>Optical Classification</vt:lpstr>
      <vt:lpstr>Optical Classification – WN Stars</vt:lpstr>
      <vt:lpstr>Optical Classification – WN Stars</vt:lpstr>
      <vt:lpstr>Optical Classification – WC Stars</vt:lpstr>
      <vt:lpstr>Optical Classification – WC Stars</vt:lpstr>
      <vt:lpstr>Optical Classification – WC Stars</vt:lpstr>
      <vt:lpstr>Optical Classification – WO Stars</vt:lpstr>
      <vt:lpstr>Issues with Smith (1968) System</vt:lpstr>
      <vt:lpstr>3D Classification – Ionization</vt:lpstr>
      <vt:lpstr>3D Classification – Line Width</vt:lpstr>
      <vt:lpstr>3D Classification – Hydrogen Abundance</vt:lpstr>
      <vt:lpstr>Ultraviolet Classification</vt:lpstr>
      <vt:lpstr>IUE Ultraviolet Classification</vt:lpstr>
      <vt:lpstr>IUE Ultraviolet Classification – WN</vt:lpstr>
      <vt:lpstr>IUE Ultraviolet Classification – WC</vt:lpstr>
      <vt:lpstr>Far Ultraviolet (FUV) Classification</vt:lpstr>
      <vt:lpstr>FUSE FUV Classification – WN</vt:lpstr>
      <vt:lpstr>FUSE FUV Classification – WC</vt:lpstr>
      <vt:lpstr>Near Infrared Classification – WN</vt:lpstr>
      <vt:lpstr>Near Infrared Classification – WC</vt:lpstr>
      <vt:lpstr>Infrared Classification – WN</vt:lpstr>
      <vt:lpstr>Infrared Classification – WC</vt:lpstr>
      <vt:lpstr>Luminous Blue Variables</vt:lpstr>
      <vt:lpstr>Luminous Blue Variables</vt:lpstr>
      <vt:lpstr>LBVs– HR Diagram</vt:lpstr>
      <vt:lpstr>Connecting LBVs and WR stars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Wolf-Rayet Stars and Luminous Blue Variables</dc:title>
  <dc:creator>Microsoft Office User</dc:creator>
  <cp:lastModifiedBy>Microsoft Office User</cp:lastModifiedBy>
  <cp:revision>53</cp:revision>
  <dcterms:created xsi:type="dcterms:W3CDTF">2019-04-01T16:47:02Z</dcterms:created>
  <dcterms:modified xsi:type="dcterms:W3CDTF">2019-04-04T15:04:48Z</dcterms:modified>
</cp:coreProperties>
</file>