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75" r:id="rId2"/>
    <p:sldMasterId id="2147483787" r:id="rId3"/>
    <p:sldMasterId id="2147483811" r:id="rId4"/>
    <p:sldMasterId id="2147483823" r:id="rId5"/>
    <p:sldMasterId id="2147483835" r:id="rId6"/>
    <p:sldMasterId id="2147483847" r:id="rId7"/>
    <p:sldMasterId id="2147483859" r:id="rId8"/>
    <p:sldMasterId id="2147483871" r:id="rId9"/>
  </p:sldMasterIdLst>
  <p:notesMasterIdLst>
    <p:notesMasterId r:id="rId52"/>
  </p:notesMasterIdLst>
  <p:handoutMasterIdLst>
    <p:handoutMasterId r:id="rId53"/>
  </p:handoutMasterIdLst>
  <p:sldIdLst>
    <p:sldId id="453" r:id="rId10"/>
    <p:sldId id="406" r:id="rId11"/>
    <p:sldId id="559" r:id="rId12"/>
    <p:sldId id="465" r:id="rId13"/>
    <p:sldId id="548" r:id="rId14"/>
    <p:sldId id="549" r:id="rId15"/>
    <p:sldId id="503" r:id="rId16"/>
    <p:sldId id="504" r:id="rId17"/>
    <p:sldId id="505" r:id="rId18"/>
    <p:sldId id="550" r:id="rId19"/>
    <p:sldId id="507" r:id="rId20"/>
    <p:sldId id="551" r:id="rId21"/>
    <p:sldId id="509" r:id="rId22"/>
    <p:sldId id="510" r:id="rId23"/>
    <p:sldId id="511" r:id="rId24"/>
    <p:sldId id="512" r:id="rId25"/>
    <p:sldId id="367" r:id="rId26"/>
    <p:sldId id="515" r:id="rId27"/>
    <p:sldId id="552" r:id="rId28"/>
    <p:sldId id="553" r:id="rId29"/>
    <p:sldId id="554" r:id="rId30"/>
    <p:sldId id="555" r:id="rId31"/>
    <p:sldId id="556" r:id="rId32"/>
    <p:sldId id="521" r:id="rId33"/>
    <p:sldId id="522" r:id="rId34"/>
    <p:sldId id="523" r:id="rId35"/>
    <p:sldId id="467" r:id="rId36"/>
    <p:sldId id="468" r:id="rId37"/>
    <p:sldId id="482" r:id="rId38"/>
    <p:sldId id="483" r:id="rId39"/>
    <p:sldId id="524" r:id="rId40"/>
    <p:sldId id="525" r:id="rId41"/>
    <p:sldId id="486" r:id="rId42"/>
    <p:sldId id="487" r:id="rId43"/>
    <p:sldId id="488" r:id="rId44"/>
    <p:sldId id="489" r:id="rId45"/>
    <p:sldId id="363" r:id="rId46"/>
    <p:sldId id="558" r:id="rId47"/>
    <p:sldId id="451" r:id="rId48"/>
    <p:sldId id="458" r:id="rId49"/>
    <p:sldId id="341" r:id="rId50"/>
    <p:sldId id="484" r:id="rId5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 baseline="-25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 baseline="-25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 baseline="-25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 baseline="-25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235"/>
    <p:restoredTop sz="96879"/>
  </p:normalViewPr>
  <p:slideViewPr>
    <p:cSldViewPr>
      <p:cViewPr varScale="1">
        <p:scale>
          <a:sx n="100" d="100"/>
          <a:sy n="100" d="100"/>
        </p:scale>
        <p:origin x="160" y="2472"/>
      </p:cViewPr>
      <p:guideLst>
        <p:guide orient="horz" pos="2112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tableStyles" Target="tableStyle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2.xml"/><Relationship Id="rId2" Type="http://schemas.openxmlformats.org/officeDocument/2006/relationships/slide" Target="slides/slide41.xml"/><Relationship Id="rId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24B324BB-76AA-E0C1-D9F8-F45F4B4392E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E26186FE-6343-C065-E4A3-82FC6AFEC32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24" name="Rectangle 4">
            <a:extLst>
              <a:ext uri="{FF2B5EF4-FFF2-40B4-BE49-F238E27FC236}">
                <a16:creationId xmlns:a16="http://schemas.microsoft.com/office/drawing/2014/main" id="{EA15EAF5-37C6-D014-C429-4AE0FA01A69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25" name="Rectangle 5">
            <a:extLst>
              <a:ext uri="{FF2B5EF4-FFF2-40B4-BE49-F238E27FC236}">
                <a16:creationId xmlns:a16="http://schemas.microsoft.com/office/drawing/2014/main" id="{67621C05-9D7C-6C41-5D93-5251AA8757A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/>
            </a:lvl1pPr>
          </a:lstStyle>
          <a:p>
            <a:pPr>
              <a:defRPr/>
            </a:pPr>
            <a:fld id="{B0385F8F-8782-E743-B093-BE4849EDF7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5EAEC1B-B93B-031F-0FE0-202CD808531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E6EBD7A-2DF2-3588-E9F1-20EFAA0DE0B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61A258B5-EEC5-53F0-5E1D-DC8539CC9DC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AFB88418-FA1E-367E-F13F-682E9454B4F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43DAF4D9-B360-702D-44B5-A0C11AE4797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A10D3B02-EE3A-0488-B579-9C3E7007D4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/>
            </a:lvl1pPr>
          </a:lstStyle>
          <a:p>
            <a:pPr>
              <a:defRPr/>
            </a:pPr>
            <a:fld id="{9896407B-2804-6E47-815B-6D012F1CF7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19BA1255-C63C-FFD9-B867-E8D2C290C4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19EAB4-37DE-BC4C-A005-E494BC00DFDB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B5CF5C79-1F2C-ACD7-8369-BEE192CC31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D898DD34-469D-E0C2-DEAC-25202237A2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Martian avalanche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>
            <a:extLst>
              <a:ext uri="{FF2B5EF4-FFF2-40B4-BE49-F238E27FC236}">
                <a16:creationId xmlns:a16="http://schemas.microsoft.com/office/drawing/2014/main" id="{AC72CD9D-F831-E561-D8EE-C4F19E11EF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90A2D8-BB52-BE4B-A687-B65F9B4C8C4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09816F6D-73EC-A1EC-E136-47E6FEE03B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03C94D85-530C-391D-BF86-938E9FC6B7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range is 0 to 180 Myr</a:t>
            </a:r>
          </a:p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Zealandia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>
            <a:extLst>
              <a:ext uri="{FF2B5EF4-FFF2-40B4-BE49-F238E27FC236}">
                <a16:creationId xmlns:a16="http://schemas.microsoft.com/office/drawing/2014/main" id="{8F40B6B4-97BE-77B8-5041-88E64F176F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F774B9-80F7-DE4C-AE4F-82BD94FC85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F55EA49F-3CA1-D52F-4FB8-1E04DEB25B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C4655DED-2FF8-B6FF-517A-2F359630CF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>
            <a:extLst>
              <a:ext uri="{FF2B5EF4-FFF2-40B4-BE49-F238E27FC236}">
                <a16:creationId xmlns:a16="http://schemas.microsoft.com/office/drawing/2014/main" id="{B7B3E45C-67D0-8A3B-8BFE-2B3656BB9E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E4447A-466A-5149-8EAC-D433283A7C1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87DFFFCF-1B2E-DAF6-64E3-DB5983EB15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3070E1E2-97DF-65E0-0D34-463FCF2F6A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generally ~6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Myr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old, but may have started 70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Myr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ago … tectonic uplift then erosion by Colorado River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>
            <a:extLst>
              <a:ext uri="{FF2B5EF4-FFF2-40B4-BE49-F238E27FC236}">
                <a16:creationId xmlns:a16="http://schemas.microsoft.com/office/drawing/2014/main" id="{FC10BC68-5C99-2D1F-25D4-E9C5C72E08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4E2D54-1572-E847-A2ED-0D6EEECD388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4866" name="Rectangle 2">
            <a:extLst>
              <a:ext uri="{FF2B5EF4-FFF2-40B4-BE49-F238E27FC236}">
                <a16:creationId xmlns:a16="http://schemas.microsoft.com/office/drawing/2014/main" id="{EC1A46B2-BA16-78C7-B759-D407EDD52C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B0057BAC-EA58-5584-6F54-AA73EE4FC6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>
            <a:extLst>
              <a:ext uri="{FF2B5EF4-FFF2-40B4-BE49-F238E27FC236}">
                <a16:creationId xmlns:a16="http://schemas.microsoft.com/office/drawing/2014/main" id="{3E327F36-F771-274E-17B7-2C543F4AEC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242776-98D0-F04C-867C-BD1595B076C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DBD9C0E1-1B43-5616-2C9C-944A3D3032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2F98CF2C-51E2-F352-16CB-7EDD236D07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>
            <a:extLst>
              <a:ext uri="{FF2B5EF4-FFF2-40B4-BE49-F238E27FC236}">
                <a16:creationId xmlns:a16="http://schemas.microsoft.com/office/drawing/2014/main" id="{420B254F-A2B5-8CE7-5918-98C9344189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3D1B1E-8E57-C341-A17C-93343390CA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A3ED1823-F709-05FE-DA9A-B17AF921F8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5D5EE942-70FF-9290-0F8E-1B7146A0F0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>
            <a:extLst>
              <a:ext uri="{FF2B5EF4-FFF2-40B4-BE49-F238E27FC236}">
                <a16:creationId xmlns:a16="http://schemas.microsoft.com/office/drawing/2014/main" id="{762EA383-257A-7EE7-1042-A71E21BDEC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35C625-A016-2148-B509-F311DEEAD85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1010" name="Rectangle 2">
            <a:extLst>
              <a:ext uri="{FF2B5EF4-FFF2-40B4-BE49-F238E27FC236}">
                <a16:creationId xmlns:a16="http://schemas.microsoft.com/office/drawing/2014/main" id="{D58447FA-7667-9E85-BFBF-DB796FFE64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23C3BFD8-6F2C-849A-DE54-AF0AE0F6B4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upper left and right = Hadley Rille with Apollo 15 landing site … lava flow</a:t>
            </a: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lower left … collapsed lava tube (likely)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2CB30AE9-FF2D-9AC6-512E-651247343D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D50005-2932-2E47-A615-805F7BD3863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B510BB79-9FFC-37C5-9A0A-367168320B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24A414E7-D1BA-933E-BC37-E6DF095639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3B118FE9-2CE5-E047-3B9C-F5551D9C8A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AB15DC-0E5E-4649-B951-15A74EFFE4F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478E7A0A-4E32-78F9-A618-D00EAE9468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7EDA5BD0-3865-AC45-33A7-52A7AABBFA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USSR got pics from four Veneras = 9, 10, 13, 14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0732DB59-A10B-E8A2-63B1-74268309D0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352C63-4769-DB46-AFBF-C38F1AC92E7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427EBA14-9DF5-8D99-4669-9B6B6488B4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142A0209-B346-E252-DA89-91B1959781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>
            <a:extLst>
              <a:ext uri="{FF2B5EF4-FFF2-40B4-BE49-F238E27FC236}">
                <a16:creationId xmlns:a16="http://schemas.microsoft.com/office/drawing/2014/main" id="{12CC8BED-FDDF-2745-027B-FDC5E128BB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3BC455-6877-594D-860A-948D50FD8E9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7DEF9F4C-440A-4180-755E-D9F91B970D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1D0AB45B-48AB-C4DA-EDDE-81028DA8EE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E1868598-4997-5838-2168-EE57CFD702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522CE4-EC4F-C241-8F2C-30B7FA0B7D6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3A088B0D-B3BC-5D0F-112D-815CCB6C77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24A6B0A7-5D3D-B576-6AF7-87F84B43DD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originally thought to be volcanic … location in Maxwell Montes … lava flows to right</a:t>
            </a:r>
          </a:p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now thought to be impact … really?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C9492A78-ED26-90FA-79EB-77B5ACD40D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72F305-3AD7-8F43-B19A-994291EBBB6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AF78EA7C-09CA-2237-3CEB-F67F2C74A1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2828F80D-E1EE-6E74-87BB-F0FA313724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F72FA27E-E664-42D0-C442-2498DE705C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3AF1FA-C624-C84E-9FA1-A5FC61EE917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333768DD-C0C8-B0B1-E479-92C7048B75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3022328F-58E6-BA9D-A62E-D5BE2DCB4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pancakes formed by extrusion (higher than surroundings) of thick lava through hole on level ground (symmetric); continued push from below forms rayed cracks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E09447D3-4D03-E60D-6ADF-EDCBDE519A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70238F-0D81-1E42-B23F-110DB2B7FA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00727AFC-0CE2-788F-AF58-EDABDE1948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F9244332-2E57-F61A-1A2F-5153FE5F92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coronae formed by upwelling magma below and collapse (centrally depressed)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F5CB4D5D-CEFA-E1D1-9BF6-ADF0758186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8229D3-38D5-E843-8016-51D4EFF2B2A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1BC354EE-873D-5170-F290-5D07868EFA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5F22CF7F-18D4-70E4-4EC0-502C0BE043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scale units are meters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9B165C4B-F98D-519D-9677-20E6192301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82F38A-BB36-EA47-A46F-2BE35A7E187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EC4FDBD5-74D4-F604-5176-1594695FC6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D654A01F-B582-4956-D53A-3078AFCB02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9B647E33-28A3-8A56-E84E-EA1986FC3F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33EF4E-5152-EA4D-A678-BBDDC4DC8D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41C70456-581C-489C-4D6E-F8BA7DDF17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820902DB-4141-1D8D-5C0A-E18AC14DCA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ACE8F689-16B0-D257-137D-62616777DE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C86342-1E77-6249-8871-11574E0146B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1375E3F5-22CD-E07B-4A35-ED11B027C5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887F1E5D-10B3-4353-2BE0-17FED18581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two different surface compositions --- basaltic in south, andesitic in north (andesite has more Si than basalt) 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andesite is most common volcanic rock on Earth after basalt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639B0319-66CC-C496-8BA6-BE676CBFFC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1EBC7E-1025-5E48-8CFB-05D4BC5521A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04E7262F-D542-EE55-2841-8A9210043E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3AA48735-2C98-8EC8-C634-71C8BAABE8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>
            <a:extLst>
              <a:ext uri="{FF2B5EF4-FFF2-40B4-BE49-F238E27FC236}">
                <a16:creationId xmlns:a16="http://schemas.microsoft.com/office/drawing/2014/main" id="{04CA8FE7-7560-2DEB-17FD-C8EAC853F0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F5D823-21DA-7949-9468-8E85035357D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934CA6C1-00B5-5495-B39F-30F14C4CD6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344C59CA-3DC6-F75E-CAF5-02CE3D5B3F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A180ACEA-4C1B-15CB-AEE5-C0D552CBE8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CED023-9C83-9A41-A9D7-BA879FAF381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AADE43D6-36EC-295B-8820-0237FBA215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BEB07F6E-02FD-94C3-B3E6-B6754FC94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42F47B0D-B3B5-FC27-902C-E1E1E3A8BC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3B17AC-E3BD-9B45-AF7F-75443D8625A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2BF7753F-EA04-1830-059E-F81210EB8A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4227B05B-84EE-39A1-A4E1-E6018B8C37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 Amazonis Planitia … 800 meters high … plume 30 meters in diameter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9C46D646-4735-3D51-83E9-776AF1179E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B28595-3CD4-C34A-8EA7-4614B4E84F1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73EF76CF-D423-FB72-188A-02C5DAF2B1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2A5CD351-6085-B61C-6C11-CCFEC3B8E2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 Arabia Terra … shallow cascades of dust … dark when fresh, then fade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>
            <a:extLst>
              <a:ext uri="{FF2B5EF4-FFF2-40B4-BE49-F238E27FC236}">
                <a16:creationId xmlns:a16="http://schemas.microsoft.com/office/drawing/2014/main" id="{2BF48678-0C0A-740C-E73B-461E57C092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627A9A-6796-B243-8F37-59BA15E2E11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D2DE9603-64C8-9E69-B264-7ADDD8F97A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1E912D55-45AD-825D-80B9-33F77450DC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 North Polar Erg … latitude 85 deg … resolution 1 meter … erg is Arabic for dunefield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dark = basaltic sand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>
            <a:extLst>
              <a:ext uri="{FF2B5EF4-FFF2-40B4-BE49-F238E27FC236}">
                <a16:creationId xmlns:a16="http://schemas.microsoft.com/office/drawing/2014/main" id="{F0F1AFDF-5485-655A-92E6-9797B7E214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F0331B-43DB-7E47-ABFF-FE175CA52D6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A6058F89-65E1-B2D0-3F70-C071242995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B40C631B-5EBE-8DA7-3310-5DA02F3EAF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 latitude 84 deg … resolution 1 meter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>
            <a:extLst>
              <a:ext uri="{FF2B5EF4-FFF2-40B4-BE49-F238E27FC236}">
                <a16:creationId xmlns:a16="http://schemas.microsoft.com/office/drawing/2014/main" id="{0AE8578A-5CDA-5006-1480-5A1EA1364C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B1D0C9-B894-C441-A2EA-8E71AF2D62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30DD3FE2-392F-B19A-04D2-613867CFA4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8315ACDA-0E06-5422-D7C2-D4EEB9782C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>
            <a:extLst>
              <a:ext uri="{FF2B5EF4-FFF2-40B4-BE49-F238E27FC236}">
                <a16:creationId xmlns:a16="http://schemas.microsoft.com/office/drawing/2014/main" id="{95238C16-121A-3265-96E0-3A38CC4D82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AC77D3-7A5C-7743-B3E1-F6927B8DAF0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3D79F15A-A008-65F5-8F1F-0303CCDE2E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8EEDCBA6-D1E0-4A86-3B52-6C7E0C5F01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 Arabia Terra … shallow cascades of dust … dark when fresh, then fade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>
            <a:extLst>
              <a:ext uri="{FF2B5EF4-FFF2-40B4-BE49-F238E27FC236}">
                <a16:creationId xmlns:a16="http://schemas.microsoft.com/office/drawing/2014/main" id="{B7DB625C-5877-D766-4083-CF0B8C6ABF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BF4D8F-87A9-B44F-8F7D-8A11782A47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DBE380AE-A561-57BF-BA28-F0A69492E2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FE78DEC4-5B7D-A45E-28CA-DFA24C657A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29ED1D94-D58F-1430-7B39-B79426CA35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98A2AF-8483-D341-9571-E2624FB82A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599F9CB5-5395-4FA7-4D7A-CD6F361164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3A5DF40B-65E1-7A72-C8A2-76C68512D3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>
            <a:extLst>
              <a:ext uri="{FF2B5EF4-FFF2-40B4-BE49-F238E27FC236}">
                <a16:creationId xmlns:a16="http://schemas.microsoft.com/office/drawing/2014/main" id="{B71CE61F-DD6D-1FAE-860F-1B9CFE4B31A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E2AF4C-C19B-E844-80F3-9C95D7BF2557}" type="slidenum">
              <a:rPr lang="en-US" altLang="en-US" baseline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39</a:t>
            </a:fld>
            <a:endParaRPr lang="en-US" altLang="en-US" baseline="0">
              <a:solidFill>
                <a:srgbClr val="000000"/>
              </a:solidFill>
            </a:endParaRPr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6BBD14BA-BF04-C6A7-732F-28972957A9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B96200B8-593A-C7F6-3E7F-7106F945E5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6">
            <a:extLst>
              <a:ext uri="{FF2B5EF4-FFF2-40B4-BE49-F238E27FC236}">
                <a16:creationId xmlns:a16="http://schemas.microsoft.com/office/drawing/2014/main" id="{CDE3F852-FF49-5F4B-FF77-A2B7E725F42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Planetary Sciences</a:t>
            </a:r>
          </a:p>
        </p:txBody>
      </p:sp>
      <p:sp>
        <p:nvSpPr>
          <p:cNvPr id="209922" name="Rectangle 7">
            <a:extLst>
              <a:ext uri="{FF2B5EF4-FFF2-40B4-BE49-F238E27FC236}">
                <a16:creationId xmlns:a16="http://schemas.microsoft.com/office/drawing/2014/main" id="{C3A6AE67-76C7-4A53-9A3B-00D4067BAD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39E23B-6970-D74C-826C-E6FB9DD4AF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9923" name="Rectangle 2">
            <a:extLst>
              <a:ext uri="{FF2B5EF4-FFF2-40B4-BE49-F238E27FC236}">
                <a16:creationId xmlns:a16="http://schemas.microsoft.com/office/drawing/2014/main" id="{597FE540-7AFC-9A2A-611C-793F26B730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>
            <a:extLst>
              <a:ext uri="{FF2B5EF4-FFF2-40B4-BE49-F238E27FC236}">
                <a16:creationId xmlns:a16="http://schemas.microsoft.com/office/drawing/2014/main" id="{81D03B4C-E042-27E8-CBDE-02A1195F2E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BE01EB5D-1035-8694-0689-2A91A4AFE4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9C96D0-A3B4-5F42-9D6B-00DC02C106E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32A7CF70-C237-B527-235B-EA5559F520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917B4292-DF67-DA2E-5E6E-E70BD84979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6">
            <a:extLst>
              <a:ext uri="{FF2B5EF4-FFF2-40B4-BE49-F238E27FC236}">
                <a16:creationId xmlns:a16="http://schemas.microsoft.com/office/drawing/2014/main" id="{776637BF-EDAD-ECF6-50AD-96AA0CD7AC9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Planetary Sciences</a:t>
            </a:r>
          </a:p>
        </p:txBody>
      </p:sp>
      <p:sp>
        <p:nvSpPr>
          <p:cNvPr id="55298" name="Rectangle 7">
            <a:extLst>
              <a:ext uri="{FF2B5EF4-FFF2-40B4-BE49-F238E27FC236}">
                <a16:creationId xmlns:a16="http://schemas.microsoft.com/office/drawing/2014/main" id="{E47EB227-5243-94B0-E8DE-8B22EA0781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462E50-E999-A74F-8EDA-3A5F4A47ECE6}" type="slidenum">
              <a:rPr kumimoji="0" lang="en-US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31103C71-1CC6-CBB6-9D87-C8FFE94F5B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F043E88C-6DEA-DB79-5115-A364B8D6C1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6">
            <a:extLst>
              <a:ext uri="{FF2B5EF4-FFF2-40B4-BE49-F238E27FC236}">
                <a16:creationId xmlns:a16="http://schemas.microsoft.com/office/drawing/2014/main" id="{CDE3F852-FF49-5F4B-FF77-A2B7E725F42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Planetary Sciences</a:t>
            </a:r>
          </a:p>
        </p:txBody>
      </p:sp>
      <p:sp>
        <p:nvSpPr>
          <p:cNvPr id="209922" name="Rectangle 7">
            <a:extLst>
              <a:ext uri="{FF2B5EF4-FFF2-40B4-BE49-F238E27FC236}">
                <a16:creationId xmlns:a16="http://schemas.microsoft.com/office/drawing/2014/main" id="{C3A6AE67-76C7-4A53-9A3B-00D4067BAD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39E23B-6970-D74C-826C-E6FB9DD4AF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9923" name="Rectangle 2">
            <a:extLst>
              <a:ext uri="{FF2B5EF4-FFF2-40B4-BE49-F238E27FC236}">
                <a16:creationId xmlns:a16="http://schemas.microsoft.com/office/drawing/2014/main" id="{597FE540-7AFC-9A2A-611C-793F26B730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>
            <a:extLst>
              <a:ext uri="{FF2B5EF4-FFF2-40B4-BE49-F238E27FC236}">
                <a16:creationId xmlns:a16="http://schemas.microsoft.com/office/drawing/2014/main" id="{81D03B4C-E042-27E8-CBDE-02A1195F2E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667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>
            <a:extLst>
              <a:ext uri="{FF2B5EF4-FFF2-40B4-BE49-F238E27FC236}">
                <a16:creationId xmlns:a16="http://schemas.microsoft.com/office/drawing/2014/main" id="{4E8E445D-0073-C721-A8EA-DF20A9E41E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F827DC-B6C4-F543-8BC1-A18CC81166C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2CEEADF6-9713-3484-80B8-ABAD6B42D1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4E92CCDB-25F1-F723-73DE-A9E345E066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>
            <a:extLst>
              <a:ext uri="{FF2B5EF4-FFF2-40B4-BE49-F238E27FC236}">
                <a16:creationId xmlns:a16="http://schemas.microsoft.com/office/drawing/2014/main" id="{2A9046B3-7713-BADE-EB71-5839ABCC85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396665-FEFE-6C49-9C68-89F507501B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466CD262-B347-AAD7-3649-7B4F7220DC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F4367E21-CF39-4F0B-9593-43F2D8EC15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>
            <a:extLst>
              <a:ext uri="{FF2B5EF4-FFF2-40B4-BE49-F238E27FC236}">
                <a16:creationId xmlns:a16="http://schemas.microsoft.com/office/drawing/2014/main" id="{893C82E7-C583-0781-3990-D5FB52CD57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D36377-AD1D-1B46-A0DC-C7D4AF817C2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709E15C8-8140-CC0A-924B-6D087BF4D6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C8918C01-90A5-B269-61E5-2F8B3CF1CB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7 major plates and 8 minor plates</a:t>
            </a:r>
          </a:p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CLAM = atmosphere, crust, lithosphere, asthenosphere, mesosphere (mantle includes LAM) </a:t>
            </a:r>
          </a:p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(geologists say lithosphere is bottom of crust because it moves with crust; asthenosphere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doesn</a:t>
            </a:r>
            <a:r>
              <a:rPr lang="ja-JP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t)</a:t>
            </a:r>
          </a:p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ocean crust denser than continental crust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>
            <a:extLst>
              <a:ext uri="{FF2B5EF4-FFF2-40B4-BE49-F238E27FC236}">
                <a16:creationId xmlns:a16="http://schemas.microsoft.com/office/drawing/2014/main" id="{893C82E7-C583-0781-3990-D5FB52CD57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D36377-AD1D-1B46-A0DC-C7D4AF817C2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709E15C8-8140-CC0A-924B-6D087BF4D6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C8918C01-90A5-B269-61E5-2F8B3CF1CB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6214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>
            <a:extLst>
              <a:ext uri="{FF2B5EF4-FFF2-40B4-BE49-F238E27FC236}">
                <a16:creationId xmlns:a16="http://schemas.microsoft.com/office/drawing/2014/main" id="{5CCC6738-B9A8-6C8F-1DF4-B11198A893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2CBC72-3742-F54D-ABA7-636109F5A81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3F178C68-5BD7-FCC0-4037-658F1D67E5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690AFEBA-9CAB-F6A4-56B3-B4376FD181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9F8721-1AE4-0C24-0210-176658027E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6EB2E4-E228-7249-8C80-531CA466A5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22818B-E054-BB5B-5A8D-AD955EA9B5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756A5-7FA3-A34B-9C32-28C38972CD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3172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AA820D-E609-B1A9-76F3-CBA35BD58E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634D2A-75AE-540F-5B5D-A1FE074592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B2A6B3-FF28-59A7-3EF5-5FA441C3F2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CC88F-9440-4A44-B945-788E015C33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572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B43A46-F14E-A1DC-7729-BF1201C890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995940-6CE8-CC18-FFCB-5A6C483589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72CD70-A558-69D6-3CBE-08B64435CA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A40F4-D631-9849-A491-0935C64913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1754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642124-0B7D-AE85-9933-9B2547E049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3D88F41-8A5F-551D-FDD7-127CA56406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C2B112-99A1-F895-8E0E-A69BF1C2AD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68F4ECCC-7BEA-1244-B4B0-994DC7FBD5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992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7492D8-3C91-2F17-6DD2-2A25AC3AE3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8730A8-FE0B-23E8-3699-F9D671ADF7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4F9018-F8DB-1621-41A4-4CE1F361F6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790A4675-8F40-6844-8489-7E79872C15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362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A12878-FA61-241F-35E7-22170C206C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D1C462-6AF1-C7D6-0B4D-49FCA45F01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C997A5-EA54-CA76-5083-285A981A30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60DC70A9-CCC3-BC4C-BB25-0A0FC49CC4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1701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52458-3862-8CA3-922C-15DF4637CF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899660-7A3A-187A-9371-B3D91EC030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3B7CB-C383-12FA-FEC2-F84B8A9BA5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FDCD7C13-1605-E546-91C4-95E51B8049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4782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A1DD157-FB01-7655-16E4-88CDA52775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B2E410-D504-169D-A6B0-E434D89B38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FC4E1C4-6292-2636-9695-8E9484DB7B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55EB1701-DE51-C944-A75D-471801F4CC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229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C89271B-0856-1685-1591-A391D8B929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36835EA-91AF-A679-E297-A2AED129A8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23B7D48-2B12-65EF-64D5-E7DD00B289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B3833DDB-A2B0-AB44-AD29-E907D92524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525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9E6F8EE-C4F2-8DE5-9A34-583F2AE576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182504A-E6F6-D544-9B0C-89D4D8ED2C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944341D-E3EB-8F20-157F-7FBFEBDBBA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1BEC5C23-6D1E-A04F-A186-8E554267A0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653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BCF0A-8026-80EB-B7D0-6D86D6A0D8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79A96-B25D-E591-69D5-E571327117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B56AD-7306-8692-4EB4-F8F1940068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A7E7DB2A-B667-4B4D-AB4C-C7681AF730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9562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81D807-27F7-8A83-4122-5C0A4DCD08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5ED57E-B121-98BD-4DB5-CC129B57F9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E40FC3-F995-EE97-CFFE-E9EF5A1FF9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DF0AD-37FC-4A49-AD88-6A290EF4D1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4326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1CCC80-0981-1FF0-366A-FFD800FF63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59DAA-8D76-9DDF-D68F-0CE4A1AC3D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83C70-752D-A1F9-643F-27E0010026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4EAF360F-CF0E-9E4C-8D00-E80107F5E3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2462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E01F73-03CE-C914-40CD-76A67F8DFD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5C109E-6D92-CE65-C716-B0ECB58372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B175A1-1D1A-6D46-CEB7-BEEA54458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29A99E59-4249-6E42-8814-2C59FEB4C0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265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53C156-4BCB-366D-3F51-4672727772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E81E0A-7C23-F9DC-BCD8-5AC09CA437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C2243B-19AB-4ACA-7A4C-8DEB6354A1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091E75F9-0C59-3740-AB7E-50F9DE9A84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2873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2B3BC1-46FA-BB22-7ABE-3C24D4B343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7E15FAE5-AFBC-AA44-AC92-B2B69AA17F5F}" type="datetime1">
              <a:rPr lang="en-US" altLang="en-US"/>
              <a:pPr>
                <a:defRPr/>
              </a:pPr>
              <a:t>10/23/24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E296CF-9F59-18A3-26E3-D0CCE7D731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/>
              <a:t>Planetary SciencesPlanetary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478751-8539-A588-5B1F-5057E3D4D8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13BD70CC-EB69-1344-BAE5-BA38D69D2B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96143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0E6D7A-947F-492F-E2FD-E3EB6C3BCA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1EB722DE-96C2-A740-974C-7E16BD30BD7E}" type="datetime1">
              <a:rPr lang="en-US" altLang="en-US"/>
              <a:pPr>
                <a:defRPr/>
              </a:pPr>
              <a:t>10/23/24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501C52-F1B8-3E8B-5687-6A6F00B6A4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/>
              <a:t>Planetary SciencesPlanetary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46D101-DBA4-8E20-F212-6CFBCCCD06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9B8935B0-2A62-D545-A644-EA715ADF25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46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D81D61-F42A-395E-6EDA-A071D8D2C7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BC3239CB-C448-944C-BB73-43C75EF5882A}" type="datetime1">
              <a:rPr lang="en-US" altLang="en-US"/>
              <a:pPr>
                <a:defRPr/>
              </a:pPr>
              <a:t>10/23/24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34C5BA-4E16-9175-E5F6-7A793C463A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/>
              <a:t>Planetary SciencesPlanetary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F5FC6C-DD94-4CD4-5233-93A9726FF0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D38BF209-7096-A046-98D8-EBD09BBB1E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2645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C4CCE-B753-0C3F-CDD2-43C77C7DA3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142EFB54-E274-5344-8CFC-1246C4173115}" type="datetime1">
              <a:rPr lang="en-US" altLang="en-US"/>
              <a:pPr>
                <a:defRPr/>
              </a:pPr>
              <a:t>10/23/24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7423B8-0810-C0DF-F0A5-7509A5CA61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/>
              <a:t>Planetary SciencesPlanetary Sciences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42A49D-6E4B-3D7A-D2BE-C1E4331F02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782FF52A-EECD-D346-8256-411452D316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135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AE2C70C-DF8D-7186-002D-A61DA560E4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951D4819-41DD-764C-984E-BCFF9EC42A31}" type="datetime1">
              <a:rPr lang="en-US" altLang="en-US"/>
              <a:pPr>
                <a:defRPr/>
              </a:pPr>
              <a:t>10/23/24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6209664-CAB0-857F-24AE-F4DAEF198E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/>
              <a:t>Planetary SciencesPlanetary Sciences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80CF93C-2FAB-57B3-6479-12190AB952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2E80238D-5FF3-B14F-9F61-6EFE85FCFE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423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849CBEA-4848-7CAB-0AAC-F0F1950643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4689D6F1-82A4-3747-8FD0-05C1CECD3BD1}" type="datetime1">
              <a:rPr lang="en-US" altLang="en-US"/>
              <a:pPr>
                <a:defRPr/>
              </a:pPr>
              <a:t>10/23/24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99D30F7-D003-0A34-5FF2-7A87BDEA59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/>
              <a:t>Planetary SciencesPlanetary Sciences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BF21263-D70D-8492-C67F-5857819452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37FA5CA1-EE4B-7443-9572-C390BC4C6D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1783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EBAE096-5F05-C29B-13FF-925FC6FC85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CED6A226-58EB-9B48-AEEE-15A58499C758}" type="datetime1">
              <a:rPr lang="en-US" altLang="en-US"/>
              <a:pPr>
                <a:defRPr/>
              </a:pPr>
              <a:t>10/23/24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30C1AC2-FB29-75BB-00E5-2ACB011EF4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/>
              <a:t>Planetary SciencesPlanetary Sciences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300CF06-7993-759A-D3AC-5117D85497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E0946468-492D-4142-B4A1-A67F1B89CD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953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B9A528-FABB-4EF3-8690-C2D247C31F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BCD1A3-BD50-096E-E5FC-73481B956E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B69EE3-78B1-A9D5-B966-C23019C708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FB9D1-738D-2045-A203-779992BDA7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0647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C20B1-FF41-4A3F-9179-0FA0E7295E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42D0361F-E73C-3D4C-87CD-50D0E493AB94}" type="datetime1">
              <a:rPr lang="en-US" altLang="en-US"/>
              <a:pPr>
                <a:defRPr/>
              </a:pPr>
              <a:t>10/23/24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E1AAC6-67CE-D66F-C3F3-AE0EACAE86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/>
              <a:t>Planetary SciencesPlanetary Sciences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CE9F6B-5528-3A15-4B34-9FE8C24839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C655F78F-DB24-A14D-A0A3-855A46A318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4123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829D5-E8E8-7C10-6E1E-C68644D514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CD1C87AD-DBAD-3544-B682-3A93EF3647FC}" type="datetime1">
              <a:rPr lang="en-US" altLang="en-US"/>
              <a:pPr>
                <a:defRPr/>
              </a:pPr>
              <a:t>10/23/24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EA80F2-53BA-3AE7-A303-06FB180CF5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/>
              <a:t>Planetary SciencesPlanetary Sciences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2A853-5D89-7566-FC5C-37FC2F835E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79007BA8-FA16-8E45-A7FE-75D25BAF16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87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7440E3-8E8C-3F6C-7280-38E5D9DC55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B4762597-495F-634A-B8D8-06401F05B60A}" type="datetime1">
              <a:rPr lang="en-US" altLang="en-US"/>
              <a:pPr>
                <a:defRPr/>
              </a:pPr>
              <a:t>10/23/24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8D6CA0-E766-6C80-4054-0F01C22DB9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/>
              <a:t>Planetary SciencesPlanetary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A48D50-A83E-695F-3CF4-44B0346B17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498FFF1B-6117-2C4C-B52D-80E1B344A8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89669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7E9451-1E3D-80DB-0033-4D1A59C90B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9138B046-608B-D947-AB27-E976C6F2C3BD}" type="datetime1">
              <a:rPr lang="en-US" altLang="en-US"/>
              <a:pPr>
                <a:defRPr/>
              </a:pPr>
              <a:t>10/23/24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CA9C84-F8E5-7666-526B-7D3D68BFF1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/>
              <a:t>Planetary SciencesPlanetary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6AE78B-5135-1CB1-1EA2-517D6B45EE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DC62DABD-5F1B-1442-8B53-939C9D7FA7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1951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5577EB-1336-8F3B-74F1-EBD1FFD09B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647E1D-1108-8CF3-F589-E78B4F6E85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129309-AB36-922C-AA19-C73EA509F7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73812-3E95-6042-B82B-5EC7AE53AB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5579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9FC8CB-7824-EF9C-9A02-0946B370B0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B5C32C9-E633-29E5-722F-4DDB4BAE6E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368D64-767F-A4F1-5A9A-1E7591B07E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46A26-21F8-CC42-BA93-62576FB70E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81538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1DE4DC-9EBA-5032-FBE8-BDF213955A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A25326-EC59-A4D3-DA66-69C1B49BC5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968F5F-D96F-8EDD-4564-03D3E07FC5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CC75A-FF2E-AD46-B86A-B15A2F9AD7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4609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D5EDE0-89B5-3EDD-6F29-949C196363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7501B8-C423-D722-D94C-49CB142589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3BF25B-FFAE-25D3-E52F-989F7CC506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1CB75-5362-6C46-9A9F-A9BB9158D8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4951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FFCB56F-16AF-2986-E7E4-A1A082EF18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2F9DB19-5B2C-5BCF-F84D-4C92553E16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935451C-AE83-6E41-BA08-56CADA238A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EA596-810F-C842-81A5-710122C4B3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3980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0179DFA-6F97-6A48-C90D-FE67013B46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90771C8-AA01-35BE-F282-007B5778F9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E5C12D1-BFD6-2449-198B-1CBFEA1CC5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65170-ABCF-AB40-9895-F18AC9AAB5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75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4C1C66-91A9-1F66-37DF-59E1B788A7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2329C0-9807-C07D-E0DA-A24DC53210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162E93-050D-94B5-EAE2-99762CF222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DC063-E351-424E-B933-C4E0474848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34663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D7F757B-F105-D480-1003-0E77CDA3B2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F8DF1BC-1007-1D2C-5CC8-2E07B45770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692F64D-5ECD-EAC7-6729-65CBD3FA40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C7108-0CB5-894B-92BA-89CF74715D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3052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30601B-E6E6-3FAC-599E-8BDA60C28C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1A3285-82A2-1AE3-5251-FDDC0B6AF3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A4D825-52F9-33A1-93CB-2EFC5F9247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1F23-D2D3-4D4A-9F10-CBDBE7EF4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62911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11F6B-B2C7-8DBB-FB2F-D386046AB3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DE6224-F980-3D69-BB2F-7A9DD99643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A1A752-1ABD-6293-B6FF-B10778C579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4D0FC-DA9A-2C4F-97BA-0339152B74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8787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015D0E-DDA2-BD86-7AA7-EBEB04BB46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EF020B-7A54-13C9-3113-37E9C8D8B1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4D060C-845E-BBDE-5AA7-A691F57327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8841A-0922-F741-97AB-D8D1EAE948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3067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A1CBC5-0DA7-C2F7-2F1D-12E39031FB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3706D4-F355-0622-387C-39FA887242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907BB0-5333-25FB-E191-B4D77AFA99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6E97C-5319-2747-9CC8-633F48548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9567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317FCF-301A-C463-3DA6-648D57658A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D153A9-A219-CC63-4921-AB2260DDA3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9FF9EE-8A65-EDD1-ACA9-E88536C5CC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D3FD3-035F-F547-B839-2A5D4129C4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59634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C359E9-BFC1-A5D8-6369-CA65553DDF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76E971-6BC9-EA69-3C1A-3C1FDFEDAF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085421-91B1-E484-65E2-C9BEC4D7B3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2D6B4-AE83-1B4D-A117-27CC108928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69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51EB29-FA03-5D3B-4915-977C8BF8A7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3A8324-F901-34A9-D0BA-B2E5C58274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97A36D-2CC4-E686-BD8B-6F2CEC12BC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2E1F-C4E4-1E47-A454-CFB40C2350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48618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604AE2-84A5-EFC4-A93D-FCB450208C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AF5594-4AF0-D8E9-ECA0-03B4F0A134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1872A4-52CD-8D12-6A66-907A6055ED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2E29C-5611-D54C-B1E6-D223402092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8554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12BFACB-3721-589D-BF82-55683AF01C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CBB1A48-ADFF-6689-3C65-A7166017F2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F83902D-93F5-3B85-2388-F028E55535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B64DD-0435-A847-B74B-E80826149A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3631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77AE6D6-278F-D999-CCA9-C923A697A1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B6B531F-952A-A497-4A85-77E82A617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71F97FA-4601-0882-10B7-D9601CA444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B2E2C-DCE6-DE45-818C-27077D31E0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32973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26144F7-1DF5-CA20-393E-9C887A73A3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98302AC-894B-58AE-46F7-9D1FFCFD7D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F0A416C-9A5A-0313-6494-9979AE7A6C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84674-99F9-9146-B72F-AB5ECF7589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74477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300846B-1C00-C594-0E9C-BC165F4821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ED139D5-664F-81C5-396C-92B612E5F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045C87C-FBDB-0FE3-3740-41DCEBC888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B7E52-0961-9B41-97F1-DA5C6CA25B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0398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45CE07-705B-0AB5-2FF5-72B5270CBB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DA4FC8-56FB-36AD-EFE9-559114CC19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FF5B66-CF64-0107-BDA8-5AC8B5801B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0FC62-E891-DA46-ACB9-22DCA7F3F8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194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257439-EDA4-927D-00F8-CDFF511BF5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7F1FC7-AFAE-3051-F837-67B5DDEF31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27D5F8-F79D-9C20-8306-7A2FD93C70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8B2BC-3C3A-CC4C-8DB2-ADE70675FA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31866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294BBF-62EC-0016-BF51-3E15A34A92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AD2DBA-BFD5-9559-531B-101086A8A0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7458F6-81BF-DD90-B462-BFF4C03BDF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B39B1-D02E-434A-8E02-1B2B3C5E7C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0753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35A5F7-F6C2-4E60-7CC7-D0112C76D4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9E779C-D78A-BD57-3385-59D2D010B5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9B7961-2547-FBB5-FB5A-A041792BA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20941-7581-9E49-A607-4C5C8BD6C3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59820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9A488D-5B75-2FC6-780F-2ECAC8B81E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2D5A94-16EF-B00F-A504-7DDD42B85E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7D5CED-75BC-5C9F-8194-DD0861676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28548-EA65-B847-95D7-D92717FBF2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72254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CC0999-D007-F8C4-7E9E-23E10687FA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25144E-32C0-3A13-4232-836FE301FC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8E7F37-7B27-C551-38DF-D830EAB97D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8BBB9-4B02-F646-BAF2-B8E92997F4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1050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02DC40-571B-AA1A-E658-97776A726D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58940D-3855-E0F6-647A-DB648431DC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7248F0-E900-771B-FC81-FAECEF9177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5D518-C2D0-F444-9C63-A9F75A7184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8953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5D02C7-C7C0-78F6-1659-D7C9E720D3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FB8048-2320-F024-57E6-EF64010F46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4B415D-1507-86DA-40D8-748C6DA5E8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52220-D5F7-C642-BAF2-393F6C3490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1320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BBE5E57-D507-6EA4-7EF2-1833BCFD9E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A3B018F-E0D9-21E6-DA6E-A36CEA9748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76BEE24-3399-46F0-404A-F73DFE6DAF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BF438-7AB7-E64A-BD20-E185483818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52908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270B388-7E3C-C525-16E2-5C52AD70FB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2B5EE9E-D05A-9587-0895-59C371A116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7232A42-4CEE-AB07-DD07-050D39197A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C6622-D3ED-2840-92B0-FDCF9B7838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7668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9C6C51E-F116-C64F-37AF-FC69E9F99F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8F6C886-2339-C6E7-50DB-B306323524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7878F83-6A05-6EA3-2591-76875A252B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38890-A9CC-794F-A9A7-2DEEE0C463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0140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5C4E473-2790-83CF-A5A7-F1D84EAE9A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E181D2D-3185-047C-84BE-AC8DEF34FA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6A6BE9D-79D4-DDA3-8C72-EB8DF19915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D2A4C-40E3-0144-AB88-7E88574680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89138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447114-413F-4632-80FE-E8738DB430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1FDBCC-C1E8-4250-610E-6B099F18F2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7B6F57-7C64-D0F0-BE9E-5B5697FC49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6A572-64D9-7D4C-B22D-17B210D2A7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11616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6539BE-99EF-23A4-882D-5A3AD4108C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120E91-A18C-2622-F29C-189A028889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56ACBE-986A-3021-C541-C68AA3FFCD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1C6CD-CC28-E148-B2F5-50FB6CEE7F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81363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B97658-CC7C-9914-BC6D-7CC6A77328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8B64B0-7592-99AE-3FD6-A598543B07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B59267-8B5E-4F4C-D76A-C8CDA9368B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2A0A6-9652-B143-9704-FCCE6AE686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13540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49D7A7-E31E-8CED-A82B-C9198117E4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11DC3F-29DF-A1DD-F112-16D69C79C9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DA0C50-2F16-6063-035A-01068D1FA5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6C4F4-578F-D44E-A36C-ED6AF3207D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95486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C121AB-FF3B-2988-9E11-89EC867A42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8C366E-76ED-90F2-688B-584EBCF7FD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B2ADDE-76CD-6DFB-B9F3-6C444E515B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448A8-CB20-2A40-8F9B-2E9FFC3CF7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8334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706E94-BEA0-F74C-47F3-F483AD85F6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687045-DF37-1741-AE09-74487FEFFB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651B70-0D9C-CFAA-E66D-0B0E5D0DC8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90579-E440-3B49-9F4A-28B092DA9E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11388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33C6D2-4952-959A-F933-716DFC9EDA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F7E88C-33A1-2D1F-3976-5E9E54ACF6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FBB7CB-5496-D80C-8ADD-6898C0B04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FD62-0208-9B4A-B8BE-229B62F3C6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8811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E336DC1-5A5B-46DF-FB4C-0DA1891579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27135C3-AB9B-4F26-A92B-E77CCB91F6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D32715-3765-2A66-200D-0BAC36CEE6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49D54-BDE7-004E-9EA7-6C596A6254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85802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48A13B-D4E8-55B0-7817-E23B57D601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5181B2-F7D7-7570-CED2-C6F0ABE9AC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B27025-D71C-9DCC-5A11-C6327AD73D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A5899-9C75-B344-80C4-AFADA13DE2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73264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A6CF876-B587-631D-2C79-D43E245A77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933826F-7CCA-FC30-6D1E-0DF185C727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E683D1-F80B-31F1-AC82-616874687D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A35D5-0CD2-F244-8D58-5993269C71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67428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BA37066-A0DE-E6CA-EE2C-9F931B883D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945F04D-8D2A-86FA-EC63-C29664E011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D37FC1E-646B-38DB-79DB-E633E8244B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76170-A8C6-004D-8775-9967517B40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00881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F972AF8-51D0-C107-1B10-B2641702F7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81E56D5-24B3-BDD9-C526-E3D81651CA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C82DB71-9B9E-D0E2-59C7-C9BE320197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BBB01-7906-6241-A621-9AC3D16857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24485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B572AD-1223-92AE-033B-4B3C85E250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436404-5ED3-4982-4F80-C2562E3F5F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B7BBDD-A51D-71C8-FE00-379DC0DD62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64EC8-E944-7B47-8F43-3D8EBF53BB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7934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BB6D65-99CC-9630-791E-FF01F91227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8861F6-7D31-A72F-5FE2-C490B8BC29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44444A-EAFA-2F09-DA2B-44DF3C5EA9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C165C-50EE-664B-9232-EA4EDCA5F4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97198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C4F718-2571-7A40-08E7-44E9026F4B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21F8DA-DE66-3A8A-CF66-7A23679663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9B4191-A956-7F88-C0F4-0F9FC54C78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47FC2-543F-694B-AFCE-941F633602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39607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23656B-10C5-ECEE-C0A2-B65DA3FEC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6B232D-2378-751C-0D88-144B7A39DF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57A9EA-4C88-2AD8-57FA-8593F3709D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2F662-1689-3048-8D9C-6DFD661CF2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3739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60ACDD-F597-2737-175E-635D866B41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2C9145-DAF7-ED5D-EE7F-CAE2FD3C57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951EB5-17EF-AEA7-ACBB-09BB789C6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F0D95-32D7-F347-86BE-DFFF663C1E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51659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5AAEBE-7360-2E5D-967D-B1A90623CB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F21A41-A0E1-D37A-9445-4FDF737693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6154CF-1948-94E7-A39C-7C962F062C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5FE0D-2B7D-4746-A308-2593B553C1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801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93C6E-B7B3-89BF-E022-15B4815DDF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C148B6-8C1A-E666-A7BC-09D6A24F5D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7AF99-8032-4687-079A-9C9F7BD8B2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A73B8-0683-1E41-873A-AAC711EBF4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1345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9662D7-5DDB-32CA-AD4D-C9D7BDFB73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D1A3A2-0D3E-6B13-395A-492D7910D9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68AAEB-6581-67AB-40FB-3D9F079D55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67725-1B78-4943-93EE-752EDA1DDA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5111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725D54-999B-CF4E-6CC4-44918E4118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8434A6-7DA9-528D-09C4-45E26603E6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A67368-8420-D3D1-66A1-320A4712F8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29935-9210-5046-B4A4-C58A74547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76862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3E8FBA0-1388-39F1-3E36-4714720968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8AEE36E-B3BE-2077-82CF-FA13F76EB0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D011CAF-7079-5369-AD68-9096F70972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8EA21-4806-A244-94A5-F7E14B6CDB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41135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85CB744-6D86-176C-DB07-396CD9BE04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E5D39A0-09FA-7DA0-2CD9-DDC2134E90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B83829C-10A9-6354-74D1-EF19AD8015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56493-EFFA-3B40-9DDA-EC01FB271B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78230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E43AC5A-47BE-8D1E-2F53-EB98F5D06E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E42002E-69C3-F21F-019C-7518818B06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5280449-FB8B-58B1-DC89-12504C6F1A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341F0-A935-CA40-8B45-33E208E3F1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97425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F2DC2B-B21D-7051-4F5B-65C4701616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286B3D-9378-4901-F94A-320F1BDF84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440AB1-FFF5-0872-CCA3-921176F628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D2A8B-97E7-5C46-9674-B6F8B92053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92140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BBE0FA-996D-85BD-FF9E-49363C769F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74BD9B-59F9-FA37-5533-7CA069DBF7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173C3D-7295-B562-06BE-27341E894B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5AE23-3423-0F46-A8C2-0BA9413F96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4852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8AD019-3B31-3AAA-8DF7-B295732DF0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2574C1-4E33-050D-7A57-C059CBDA18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614F8E-3AC0-C5A2-796D-C3E3F9BDD1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C680B-7B99-C545-B2E5-FD6A09B90B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9439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882FAC-F0AC-E349-F31E-CE19832971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0D320A-6A52-9612-D72D-F03D723241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1ECAD6-3821-A47E-146F-152A545469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B8956-819D-2449-AEDA-56982E1EF4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2135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29202F-896F-17F0-A7D2-CD351FA999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8B11F7-425E-860E-E8B0-1AA3461C1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4E3EE9-200D-E46A-D8B4-E08D74A5CE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7C9E0-4EDA-0245-AC60-C2A916B964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889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B1A97C-3E9F-A146-46B0-61EEDE0032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DB54EE-240E-20B6-9758-A036F23005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B5B75C-F9A6-0A9E-51F3-27AB829F78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9FBB7-F352-7647-88A4-A167C5F246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6909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37252B-5F57-4195-6AF3-429BFEA51D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7D0998-13A8-30B4-F791-3AEA403432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C2243F-53E6-8891-C64B-F95CC1D4D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8111C-FEDC-4E4A-B7B1-1CEB94033C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8602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37A477-4AF1-1551-3E48-E7C2937A31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742D5-DC62-BE89-00B5-33EFA1B9B0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80BE2F-5507-D14C-A597-7D96BE184D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858A9-9D1E-0A46-9517-C5F8F893B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5928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07A793-200F-168B-77FF-389949AE6F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3CC985-7577-27E6-82B4-F36D047ECC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1D0F38-70E4-717F-FBB1-74384FEE15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AD1CD-DB9C-5647-884C-515E84AB48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85353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2223796-BC6D-642F-A18C-0E73E224FB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989A072-0B9A-DEDE-EF1E-CCB12AAF0E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B371095-A36B-01AE-2F4F-3DEC33F175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5F867-18E2-E147-B162-1765322C70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0519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EB01EE5-F74D-D06B-4682-AC1E18557F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DBE433F-9070-488A-1356-BF10E16174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EE15CEE-E3F7-426F-6C03-C400D94C25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5F17E-A80E-0E4C-9214-E77FABD9C6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47660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6BA39A8-A8E4-84E9-B40F-523516993C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551D9CC-14CA-8D14-8157-0D009CDD34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CA2B9B6-CEBE-1E77-F9F5-8CBB01EC0B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B5D5A-354C-6B4E-8AB5-10D7824725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1743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589FCA-ABE9-F340-64A9-ABAEA0CFA6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7EDA02-8E03-1B9C-3916-43903911B5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552F5F-18F0-1397-1FD2-0564033429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78251-841D-6F43-BA35-39957C29F4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3779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775095-6D54-7C2E-4074-F9E34190C2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BBE6A4-7582-5FA2-4D19-748BAC6887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F6AC80-2E6E-96FB-42D3-B7797E27EB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E1E3-9024-C24F-ACF1-2F3A5F10B1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98334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66C66A-AA38-ED5A-EECB-D96A2A4DDB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D2FEA9-7E90-D93A-9B70-EE2675C775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2C075D-7CE6-D925-DDE6-927A6DF52C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63A65-EA4E-9C48-981B-B5BD07C62A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82690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18F1EE-B6F1-DC17-797B-0B71C5D1E5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15C530-92A3-6CEC-914D-70F5748D2F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8D6649-1585-1EC6-2423-1EDD85E15E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97235-3C4D-F745-AB44-F3EF3263B7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589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B764772-311C-E6C9-C309-650A5B4613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818B265-E68F-7EF0-F433-38DCF60294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7DBB580-7F58-4C9B-87DE-492E10DE429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7D9481A-36BA-DA9B-D458-6DA5ED3B79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B9AE365-31DA-0BC1-9CC3-3059BED526F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aseline="0"/>
            </a:lvl1pPr>
          </a:lstStyle>
          <a:p>
            <a:pPr>
              <a:defRPr/>
            </a:pPr>
            <a:fld id="{28A830EF-CB73-A848-8A24-98C19FC768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CD3E929B-98F9-8E15-3C72-CDA3CDEE9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F2CA2881-020C-50B3-BBE8-6A47B92CED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391B78F-F8E0-B14E-D69E-21E49C62536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aseline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E427631-1663-D5F3-AA28-FFD41CC87B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aseline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DB9EEFF-90AB-0C61-D766-1FB9A8A4C40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aseline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D180FEA-9DE0-9941-B734-9E81BFB33B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90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2E007C70-0356-28FD-6355-0E639890E2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5207C602-040A-9971-2EC3-3E3806804A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4E39E5C-162A-B169-94F9-DCA2FA93F37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 smtClean="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6F8900-B7E0-CD4F-9779-6AAC37F5BC48}" type="datetime1">
              <a:rPr lang="en-US" altLang="en-US"/>
              <a:pPr>
                <a:defRPr/>
              </a:pPr>
              <a:t>10/23/24</a:t>
            </a:fld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0197682-836C-456B-0EA6-5F319E47135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SciencesPlanetary Sciences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1195BFC-972F-D2B9-18CB-831C5ADC623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BAB15F2-5C33-B64A-A32E-44EDA0E89B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27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DF50C010-656A-D2C9-F12A-C8E0D5E1E8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15BB83F0-DC7C-94AF-623E-D14638EC24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38C4767-473A-1A41-4CDE-8913C4FA2B7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884150A-269E-3432-08E8-BC8ACCBE146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104DE09-50AA-E106-2702-18583320912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aseline="0"/>
            </a:lvl1pPr>
          </a:lstStyle>
          <a:p>
            <a:pPr>
              <a:defRPr/>
            </a:pPr>
            <a:fld id="{DA7B2441-59DD-1C41-945D-0565FB6A9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569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675D482A-5D52-ABD3-9802-6E5CDDE53D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D49AA57B-5252-65AD-2B3D-A2C69DA7FD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524A55E-7899-E169-4E05-9A7ACEB149E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aseline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1431F7E-5CD8-0F0B-014B-A049045B117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aseline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41A3F0F-A41A-A5F5-19C2-581FD44D57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aseline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99B8E70-F64F-7A41-9217-45C3CD95A7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265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225A6849-8AA5-502A-AF2F-5542EA9D62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6B82BA7E-DBF5-01EA-BC9F-D377A59A6E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863F677-CB10-E27E-FA7C-0BF043D1BDD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AC6D5AF-4BC0-D410-B33C-23295D9D521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AC1C67F-089D-87D2-5CCD-BC915E3E725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5BDF5C0-5C2A-FA40-BC3A-31DA4A5E2B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012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58010181-9C6C-BA9C-4250-9B545FCFE4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7FF74F8C-97DB-4F95-CA01-1FCA884181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8275A50-A9D2-2A80-84FE-1F96437C201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C3E1DD6-B2D6-D72C-58C7-821603697BF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B5EED26-7A08-FAAD-D99D-D61A72087B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aseline="0"/>
            </a:lvl1pPr>
          </a:lstStyle>
          <a:p>
            <a:pPr>
              <a:defRPr/>
            </a:pPr>
            <a:fld id="{D2A7F4A1-FBE5-B14C-8053-89B7F9F988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30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73F291C1-24F3-2266-BF46-50442250B8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644512E6-DD84-A8B9-E99E-DAE23CF6B8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2DE3A13-612B-2FB7-85C6-94EEC133816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D0822D0-7AB6-A6D5-41F4-581FBA45FC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7E38296-4984-EAFA-954D-CF37DC3C72E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B41BA3E-DA2B-604F-9A8E-46F24636F0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25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C900EAA-7F63-0434-B412-9F76FC1898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1BCE5EA-81B8-2681-7E39-93FFF0BF10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15D807E-5731-79B1-ED19-7FC24C3B6C9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412E8A4-3182-7261-5F53-562DB6499B0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72584B8-C19A-6182-CE34-4738F87A0EE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20805D7-0D82-7E45-B590-F5E236AA7F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24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mars avalanche.jpg">
            <a:extLst>
              <a:ext uri="{FF2B5EF4-FFF2-40B4-BE49-F238E27FC236}">
                <a16:creationId xmlns:a16="http://schemas.microsoft.com/office/drawing/2014/main" id="{0D4E47C7-597E-94D4-41CE-7FA35A20B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11034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Rectangle 2">
            <a:extLst>
              <a:ext uri="{FF2B5EF4-FFF2-40B4-BE49-F238E27FC236}">
                <a16:creationId xmlns:a16="http://schemas.microsoft.com/office/drawing/2014/main" id="{5299870F-9064-122A-610B-2A610A1E9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572000"/>
            <a:ext cx="2057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baseline="0">
                <a:solidFill>
                  <a:schemeClr val="tx2"/>
                </a:solidFill>
              </a:rPr>
              <a:t>Where is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baseline="0">
                <a:solidFill>
                  <a:schemeClr val="tx2"/>
                </a:solidFill>
              </a:rPr>
              <a:t>this?</a:t>
            </a: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FE1F482F-716E-20A7-1104-54EE3CC7E7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bg1"/>
                </a:solidFill>
                <a:ea typeface="ＭＳ Ｐゴシック" panose="020B0600070205080204" pitchFamily="34" charset="-128"/>
              </a:rPr>
              <a:t>Planetary Surfaces II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>
            <a:extLst>
              <a:ext uri="{FF2B5EF4-FFF2-40B4-BE49-F238E27FC236}">
                <a16:creationId xmlns:a16="http://schemas.microsoft.com/office/drawing/2014/main" id="{F48A0A00-9BCF-8DAA-5DCD-C2A4F3A5B6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Earth: ocean crust age</a:t>
            </a:r>
          </a:p>
        </p:txBody>
      </p:sp>
      <p:pic>
        <p:nvPicPr>
          <p:cNvPr id="157698" name="Picture 7" descr="earth">
            <a:extLst>
              <a:ext uri="{FF2B5EF4-FFF2-40B4-BE49-F238E27FC236}">
                <a16:creationId xmlns:a16="http://schemas.microsoft.com/office/drawing/2014/main" id="{3C3AA82F-0B3B-26C3-55F1-6B060E8AE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92175"/>
            <a:ext cx="8915400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E40056-91F5-D913-F1CD-0937C518C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248400"/>
            <a:ext cx="891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    0 Myr ago                                                                                  180 Myr ago</a:t>
            </a:r>
          </a:p>
        </p:txBody>
      </p:sp>
      <p:pic>
        <p:nvPicPr>
          <p:cNvPr id="4" name="Picture 3" descr="A map of the ocean&#10;&#10;Description automatically generated">
            <a:extLst>
              <a:ext uri="{FF2B5EF4-FFF2-40B4-BE49-F238E27FC236}">
                <a16:creationId xmlns:a16="http://schemas.microsoft.com/office/drawing/2014/main" id="{5BB4F3A2-9D60-4973-5B83-F627669CC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4251960"/>
            <a:ext cx="1195552" cy="1386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7C9447-CF52-1FDA-5263-87150947B4AA}"/>
              </a:ext>
            </a:extLst>
          </p:cNvPr>
          <p:cNvSpPr txBox="1"/>
          <p:nvPr/>
        </p:nvSpPr>
        <p:spPr>
          <a:xfrm>
            <a:off x="4953000" y="4021127"/>
            <a:ext cx="921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SSE! 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>
            <a:extLst>
              <a:ext uri="{FF2B5EF4-FFF2-40B4-BE49-F238E27FC236}">
                <a16:creationId xmlns:a16="http://schemas.microsoft.com/office/drawing/2014/main" id="{929A648C-F05E-6C82-3D6E-19CB037D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Earth: land conveyor belt</a:t>
            </a:r>
          </a:p>
        </p:txBody>
      </p:sp>
      <p:sp>
        <p:nvSpPr>
          <p:cNvPr id="159746" name="Text Box 3">
            <a:extLst>
              <a:ext uri="{FF2B5EF4-FFF2-40B4-BE49-F238E27FC236}">
                <a16:creationId xmlns:a16="http://schemas.microsoft.com/office/drawing/2014/main" id="{A25C0EBD-B23A-566D-CB06-AABCC0234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1463"/>
            <a:ext cx="4038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silicate crust is light and floats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oceanic crust is heavier</a:t>
            </a:r>
          </a:p>
        </p:txBody>
      </p:sp>
      <p:pic>
        <p:nvPicPr>
          <p:cNvPr id="159747" name="Picture 6" descr="AACHCPE0">
            <a:extLst>
              <a:ext uri="{FF2B5EF4-FFF2-40B4-BE49-F238E27FC236}">
                <a16:creationId xmlns:a16="http://schemas.microsoft.com/office/drawing/2014/main" id="{BDDB4E70-3C6F-E5A9-0431-464A05A5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6273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3" name="Picture 7" descr="AACHCPF0">
            <a:extLst>
              <a:ext uri="{FF2B5EF4-FFF2-40B4-BE49-F238E27FC236}">
                <a16:creationId xmlns:a16="http://schemas.microsoft.com/office/drawing/2014/main" id="{6036A47B-DF9A-91AE-F9DA-B9427BB60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57488"/>
            <a:ext cx="5105400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4" name="Rectangle 8">
            <a:extLst>
              <a:ext uri="{FF2B5EF4-FFF2-40B4-BE49-F238E27FC236}">
                <a16:creationId xmlns:a16="http://schemas.microsoft.com/office/drawing/2014/main" id="{FF99D566-9740-D916-4212-B3E3BEE55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8475" y="3124200"/>
            <a:ext cx="20462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Laurasia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Tethys Sea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Gondwanaland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4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4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4" descr="earth">
            <a:extLst>
              <a:ext uri="{FF2B5EF4-FFF2-40B4-BE49-F238E27FC236}">
                <a16:creationId xmlns:a16="http://schemas.microsoft.com/office/drawing/2014/main" id="{091AADEE-A962-88D6-0741-7C0DDC391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4" name="Text Box 6">
            <a:extLst>
              <a:ext uri="{FF2B5EF4-FFF2-40B4-BE49-F238E27FC236}">
                <a16:creationId xmlns:a16="http://schemas.microsoft.com/office/drawing/2014/main" id="{D01A1F49-EF67-68BC-F61E-B6ED78E94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172200"/>
            <a:ext cx="7056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440 km long   X   15 km wide   X   1.5 km deep</a:t>
            </a:r>
          </a:p>
        </p:txBody>
      </p:sp>
      <p:sp>
        <p:nvSpPr>
          <p:cNvPr id="161795" name="Rectangle 2">
            <a:extLst>
              <a:ext uri="{FF2B5EF4-FFF2-40B4-BE49-F238E27FC236}">
                <a16:creationId xmlns:a16="http://schemas.microsoft.com/office/drawing/2014/main" id="{6EA30F74-BFBC-4AB1-637F-6AAF1B180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Earth: a major feature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FFBB1B-DDEC-8C83-9566-42E4FB60BF94}"/>
              </a:ext>
            </a:extLst>
          </p:cNvPr>
          <p:cNvSpPr txBox="1"/>
          <p:nvPr/>
        </p:nvSpPr>
        <p:spPr>
          <a:xfrm>
            <a:off x="2286000" y="3733800"/>
            <a:ext cx="921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SSE! 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>
            <a:extLst>
              <a:ext uri="{FF2B5EF4-FFF2-40B4-BE49-F238E27FC236}">
                <a16:creationId xmlns:a16="http://schemas.microsoft.com/office/drawing/2014/main" id="{CFE4349E-7F7A-C9D4-E93D-017125C389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Earth: cause and effect!</a:t>
            </a:r>
          </a:p>
        </p:txBody>
      </p:sp>
      <p:pic>
        <p:nvPicPr>
          <p:cNvPr id="163842" name="Picture 5" descr="earth">
            <a:extLst>
              <a:ext uri="{FF2B5EF4-FFF2-40B4-BE49-F238E27FC236}">
                <a16:creationId xmlns:a16="http://schemas.microsoft.com/office/drawing/2014/main" id="{84F66A2B-2555-484B-844B-BC685FAA9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762000"/>
            <a:ext cx="8610600" cy="602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>
            <a:extLst>
              <a:ext uri="{FF2B5EF4-FFF2-40B4-BE49-F238E27FC236}">
                <a16:creationId xmlns:a16="http://schemas.microsoft.com/office/drawing/2014/main" id="{4DFD7E1A-D596-7F59-C92F-37221F8A10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Moon: overall</a:t>
            </a:r>
          </a:p>
        </p:txBody>
      </p:sp>
      <p:pic>
        <p:nvPicPr>
          <p:cNvPr id="165890" name="Picture 4" descr="near-side.gif">
            <a:extLst>
              <a:ext uri="{FF2B5EF4-FFF2-40B4-BE49-F238E27FC236}">
                <a16:creationId xmlns:a16="http://schemas.microsoft.com/office/drawing/2014/main" id="{E3B85034-BAA7-6F6C-A362-944C9D4F6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133475"/>
            <a:ext cx="44958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1" name="Picture 5" descr="moon.farside.jpg">
            <a:extLst>
              <a:ext uri="{FF2B5EF4-FFF2-40B4-BE49-F238E27FC236}">
                <a16:creationId xmlns:a16="http://schemas.microsoft.com/office/drawing/2014/main" id="{3795AA69-A352-65F8-1B59-CC566B949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11430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>
            <a:extLst>
              <a:ext uri="{FF2B5EF4-FFF2-40B4-BE49-F238E27FC236}">
                <a16:creationId xmlns:a16="http://schemas.microsoft.com/office/drawing/2014/main" id="{25F058BD-6368-BA96-E5B9-33B8B72A8A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Moon: surface evolution</a:t>
            </a:r>
          </a:p>
        </p:txBody>
      </p:sp>
      <p:pic>
        <p:nvPicPr>
          <p:cNvPr id="167938" name="Picture 7" descr="AACHCQX0">
            <a:extLst>
              <a:ext uri="{FF2B5EF4-FFF2-40B4-BE49-F238E27FC236}">
                <a16:creationId xmlns:a16="http://schemas.microsoft.com/office/drawing/2014/main" id="{05BFFFA0-C90B-E452-93E4-A1DF70F42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906463"/>
            <a:ext cx="9144000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 Box 8">
            <a:extLst>
              <a:ext uri="{FF2B5EF4-FFF2-40B4-BE49-F238E27FC236}">
                <a16:creationId xmlns:a16="http://schemas.microsoft.com/office/drawing/2014/main" id="{F92706E7-ABD6-7653-A2D8-612652202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363" y="4419600"/>
            <a:ext cx="67770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4.4 Gyr	oldest highland rocks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&gt; 3.9 Gyr	bombardment, heating of surface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3.2 Gyr	youngest mare material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&lt; 3.2 Gyr	cratering, regolith development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2">
            <a:extLst>
              <a:ext uri="{FF2B5EF4-FFF2-40B4-BE49-F238E27FC236}">
                <a16:creationId xmlns:a16="http://schemas.microsoft.com/office/drawing/2014/main" id="{7E038813-34C3-A6C2-C8C9-420ABC2B34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Moon: features</a:t>
            </a:r>
          </a:p>
        </p:txBody>
      </p:sp>
      <p:pic>
        <p:nvPicPr>
          <p:cNvPr id="246791" name="Picture 7" descr="AACHCQL0">
            <a:extLst>
              <a:ext uri="{FF2B5EF4-FFF2-40B4-BE49-F238E27FC236}">
                <a16:creationId xmlns:a16="http://schemas.microsoft.com/office/drawing/2014/main" id="{E28B076B-A103-D906-2BC6-D59694445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5" y="4419600"/>
            <a:ext cx="3124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7" name="Picture 6" descr="Had_orbit.gif">
            <a:extLst>
              <a:ext uri="{FF2B5EF4-FFF2-40B4-BE49-F238E27FC236}">
                <a16:creationId xmlns:a16="http://schemas.microsoft.com/office/drawing/2014/main" id="{82D6BC7A-C4ED-8FBE-143D-E9E538F4A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85800"/>
            <a:ext cx="3060700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AACHCQP0">
            <a:extLst>
              <a:ext uri="{FF2B5EF4-FFF2-40B4-BE49-F238E27FC236}">
                <a16:creationId xmlns:a16="http://schemas.microsoft.com/office/drawing/2014/main" id="{F8C954D9-8060-4D4D-8426-20AA05A81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3048000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adleyRille.jpg">
            <a:extLst>
              <a:ext uri="{FF2B5EF4-FFF2-40B4-BE49-F238E27FC236}">
                <a16:creationId xmlns:a16="http://schemas.microsoft.com/office/drawing/2014/main" id="{C185D071-4A18-28A7-FE66-215627A37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808038"/>
            <a:ext cx="5180012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racks.jpg">
            <a:extLst>
              <a:ext uri="{FF2B5EF4-FFF2-40B4-BE49-F238E27FC236}">
                <a16:creationId xmlns:a16="http://schemas.microsoft.com/office/drawing/2014/main" id="{A09217E7-6BD4-BC4C-B6EF-383DE8CC5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3" y="4343400"/>
            <a:ext cx="2586037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A98C62-8F7E-9B3C-D8CD-F2D8AC5F5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504950"/>
            <a:ext cx="1158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lava flow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8D7120-53DD-1FE3-F816-028C00C17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962400"/>
            <a:ext cx="1158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collapsed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lava tube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46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F1709564-0F48-2914-1933-4F76097F37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Venus vs. Earth</a:t>
            </a:r>
          </a:p>
        </p:txBody>
      </p:sp>
      <p:sp>
        <p:nvSpPr>
          <p:cNvPr id="64514" name="Text Box 3">
            <a:extLst>
              <a:ext uri="{FF2B5EF4-FFF2-40B4-BE49-F238E27FC236}">
                <a16:creationId xmlns:a16="http://schemas.microsoft.com/office/drawing/2014/main" id="{EC199784-F158-6BF2-6D9D-F8D2EC819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50925"/>
            <a:ext cx="838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263172" name="Picture 4" descr="AACHCRM0">
            <a:extLst>
              <a:ext uri="{FF2B5EF4-FFF2-40B4-BE49-F238E27FC236}">
                <a16:creationId xmlns:a16="http://schemas.microsoft.com/office/drawing/2014/main" id="{FE92BD9A-9D0F-C07A-1EB7-DBF66871A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3581400"/>
            <a:ext cx="9158288" cy="998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3" name="Text Box 5">
            <a:extLst>
              <a:ext uri="{FF2B5EF4-FFF2-40B4-BE49-F238E27FC236}">
                <a16:creationId xmlns:a16="http://schemas.microsoft.com/office/drawing/2014/main" id="{01E3B7B2-1EF7-8602-EB56-CEE100C53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1088"/>
            <a:ext cx="82169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Venus has more piecemeal surface structure --- no plate tectonics to segregate?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landing site rocks are basaltic, not as weathered as Earth’</a:t>
            </a: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8% highlands, 70% rolling uplands, 20% plains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high to low range 13 km, compared to Earth’</a:t>
            </a: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 20 km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3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3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3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3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63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44B56299-20F2-8C4E-235B-9A90CEA730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Venus vs. Earth</a:t>
            </a:r>
          </a:p>
        </p:txBody>
      </p:sp>
      <p:sp>
        <p:nvSpPr>
          <p:cNvPr id="66562" name="Text Box 3">
            <a:extLst>
              <a:ext uri="{FF2B5EF4-FFF2-40B4-BE49-F238E27FC236}">
                <a16:creationId xmlns:a16="http://schemas.microsoft.com/office/drawing/2014/main" id="{03D3C64B-E723-3F15-FD07-D789635BA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14400"/>
            <a:ext cx="55626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Venera 13 (1982) ... lasted 127 minutes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Venera 14 (1982) … lasted 57 minutes</a:t>
            </a:r>
          </a:p>
        </p:txBody>
      </p:sp>
      <p:pic>
        <p:nvPicPr>
          <p:cNvPr id="66563" name="Picture 1" descr="venera13.jpg">
            <a:extLst>
              <a:ext uri="{FF2B5EF4-FFF2-40B4-BE49-F238E27FC236}">
                <a16:creationId xmlns:a16="http://schemas.microsoft.com/office/drawing/2014/main" id="{231DB23A-B61A-758D-F6C6-B49BAB8CD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4938"/>
            <a:ext cx="91440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2" descr="venera14.jpg">
            <a:extLst>
              <a:ext uri="{FF2B5EF4-FFF2-40B4-BE49-F238E27FC236}">
                <a16:creationId xmlns:a16="http://schemas.microsoft.com/office/drawing/2014/main" id="{B153C202-3099-6F24-EEE2-E6669754F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3875088"/>
            <a:ext cx="9172575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01" name="Text Box 9">
            <a:extLst>
              <a:ext uri="{FF2B5EF4-FFF2-40B4-BE49-F238E27FC236}">
                <a16:creationId xmlns:a16="http://schemas.microsoft.com/office/drawing/2014/main" id="{C948295C-97B6-A41A-E1B7-47C9C3959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14400"/>
            <a:ext cx="8225329" cy="630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mapped to 100m by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Magellan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&gt;1000 volcanic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 features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(non-plate) tectonic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deformation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no craters &lt; 3 km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surface 0.3-1.0 Gyr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younger than Mars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older than Earth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    current volcanic activity … likely?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D6C5DB0B-B93B-F61E-9E66-CB8AE6EC46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Venus Map</a:t>
            </a:r>
          </a:p>
        </p:txBody>
      </p:sp>
      <p:pic>
        <p:nvPicPr>
          <p:cNvPr id="68611" name="Picture 2">
            <a:extLst>
              <a:ext uri="{FF2B5EF4-FFF2-40B4-BE49-F238E27FC236}">
                <a16:creationId xmlns:a16="http://schemas.microsoft.com/office/drawing/2014/main" id="{D737D8CB-F22D-B360-7C85-2D90B4FAF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819150"/>
            <a:ext cx="65309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4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4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4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642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642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642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642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6420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6420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>
            <a:extLst>
              <a:ext uri="{FF2B5EF4-FFF2-40B4-BE49-F238E27FC236}">
                <a16:creationId xmlns:a16="http://schemas.microsoft.com/office/drawing/2014/main" id="{73309506-E1AD-837D-3C4E-91258E4047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001000" cy="841712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Research Paper Level 1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80898" name="Text Box 4">
            <a:extLst>
              <a:ext uri="{FF2B5EF4-FFF2-40B4-BE49-F238E27FC236}">
                <a16:creationId xmlns:a16="http://schemas.microsoft.com/office/drawing/2014/main" id="{8DCC3DC7-D074-27B8-23A2-14AC347DC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762000"/>
            <a:ext cx="9144000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Outline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of your research project  (worth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10 points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)</a:t>
            </a:r>
          </a:p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10 pieces required: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1. Abstract  	2+ sentences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2. Introduction	2+ sentences … why do we care?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3. Motivation	2+ sentences … why do YOU care?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4. Sections	listed … Sample, Observations/Data, Results …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5. Discussion 	2+ sentences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6. Tables		2+ listed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7. Figures 	2+ listed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8/9/10.		three REFEREED references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Abstract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specifics about Results, numbers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Keywords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at least 3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Introduction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references!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Motivation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why YOU care … say “I” … 5 sentences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Discussion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bullets for key points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capitalize		Solar System, Sun, Universe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089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089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089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089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089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089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5" descr="AACHCRN0">
            <a:extLst>
              <a:ext uri="{FF2B5EF4-FFF2-40B4-BE49-F238E27FC236}">
                <a16:creationId xmlns:a16="http://schemas.microsoft.com/office/drawing/2014/main" id="{1D8094D1-E05A-4A38-63EA-9BB37729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447800"/>
            <a:ext cx="7747000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Rectangle 8">
            <a:extLst>
              <a:ext uri="{FF2B5EF4-FFF2-40B4-BE49-F238E27FC236}">
                <a16:creationId xmlns:a16="http://schemas.microsoft.com/office/drawing/2014/main" id="{1845D58C-771F-A706-DBC3-427637B8C7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Ishtar Terra and Cleopatra Crater</a:t>
            </a:r>
          </a:p>
        </p:txBody>
      </p:sp>
      <p:sp>
        <p:nvSpPr>
          <p:cNvPr id="70659" name="Text Box 9">
            <a:extLst>
              <a:ext uri="{FF2B5EF4-FFF2-40B4-BE49-F238E27FC236}">
                <a16:creationId xmlns:a16="http://schemas.microsoft.com/office/drawing/2014/main" id="{963C6208-223A-5067-2E10-293811D62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5486400"/>
            <a:ext cx="7364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Maxwell Montes is elevated red region             Cleopatra impact crater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4">
            <a:extLst>
              <a:ext uri="{FF2B5EF4-FFF2-40B4-BE49-F238E27FC236}">
                <a16:creationId xmlns:a16="http://schemas.microsoft.com/office/drawing/2014/main" id="{DE1DC355-41CD-351B-4535-03EBA9B6D6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Tectonic/Volcanic Features</a:t>
            </a:r>
          </a:p>
        </p:txBody>
      </p:sp>
      <p:pic>
        <p:nvPicPr>
          <p:cNvPr id="72706" name="Picture 6" descr="AACHCRO0">
            <a:extLst>
              <a:ext uri="{FF2B5EF4-FFF2-40B4-BE49-F238E27FC236}">
                <a16:creationId xmlns:a16="http://schemas.microsoft.com/office/drawing/2014/main" id="{35871920-5128-6B26-49FD-B7106E4A3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7543800" cy="550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7" name="Text Box 7">
            <a:extLst>
              <a:ext uri="{FF2B5EF4-FFF2-40B4-BE49-F238E27FC236}">
                <a16:creationId xmlns:a16="http://schemas.microsoft.com/office/drawing/2014/main" id="{3512D283-C311-9BA1-F46E-4B03A58C4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4556125"/>
            <a:ext cx="519084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ridges indicate compression faulting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dark regions show lava flooding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                                               lava channel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6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62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3">
            <a:extLst>
              <a:ext uri="{FF2B5EF4-FFF2-40B4-BE49-F238E27FC236}">
                <a16:creationId xmlns:a16="http://schemas.microsoft.com/office/drawing/2014/main" id="{8EA7B305-18B9-6144-62A5-1B5DF05D8F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Pancakes</a:t>
            </a:r>
          </a:p>
        </p:txBody>
      </p:sp>
      <p:sp>
        <p:nvSpPr>
          <p:cNvPr id="267269" name="Text Box 5">
            <a:extLst>
              <a:ext uri="{FF2B5EF4-FFF2-40B4-BE49-F238E27FC236}">
                <a16:creationId xmlns:a16="http://schemas.microsoft.com/office/drawing/2014/main" id="{B149DFAF-42B8-4548-60F3-51B4F0350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4403725"/>
            <a:ext cx="83137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      pancake domes                              3D view looking toward right from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                                                             center of pancakes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20-50 km across … 100-1000 m high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very thick silicate flows on level surface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extrusion and subsequent surface stretching … and collapse(?)</a:t>
            </a:r>
          </a:p>
        </p:txBody>
      </p:sp>
      <p:pic>
        <p:nvPicPr>
          <p:cNvPr id="74755" name="Picture 6" descr="AACHCRQ0">
            <a:extLst>
              <a:ext uri="{FF2B5EF4-FFF2-40B4-BE49-F238E27FC236}">
                <a16:creationId xmlns:a16="http://schemas.microsoft.com/office/drawing/2014/main" id="{F1E0D4BC-BDDB-6D09-0215-3B7E64D66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81063"/>
            <a:ext cx="8648700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7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7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7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3">
            <a:extLst>
              <a:ext uri="{FF2B5EF4-FFF2-40B4-BE49-F238E27FC236}">
                <a16:creationId xmlns:a16="http://schemas.microsoft.com/office/drawing/2014/main" id="{81D49B00-8B4E-DA30-DD67-4DD08D8375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Coronae = Shield Volcanoes</a:t>
            </a:r>
          </a:p>
        </p:txBody>
      </p:sp>
      <p:sp>
        <p:nvSpPr>
          <p:cNvPr id="113666" name="Text Box 4">
            <a:extLst>
              <a:ext uri="{FF2B5EF4-FFF2-40B4-BE49-F238E27FC236}">
                <a16:creationId xmlns:a16="http://schemas.microsoft.com/office/drawing/2014/main" id="{4F7FAE47-0257-12DB-B6F1-30486EFD5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2013"/>
            <a:ext cx="37338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Aine Corona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300 to 1000+ km across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upwelled mantle material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older than pancakes and craters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arachnoids look like coronae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         but smaller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6803" name="Picture 2" descr="A picture containing standing, child, person, water&#10;&#10;Description automatically generated">
            <a:extLst>
              <a:ext uri="{FF2B5EF4-FFF2-40B4-BE49-F238E27FC236}">
                <a16:creationId xmlns:a16="http://schemas.microsoft.com/office/drawing/2014/main" id="{2D58E4A9-BC0E-0A29-9D04-109C19451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82663"/>
            <a:ext cx="5257800" cy="412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27DAA067-B022-A4A4-2005-506204F98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10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36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36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36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36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36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7EA286A8-D9EA-B516-693D-BB16AB6EA7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Mars Global View</a:t>
            </a:r>
          </a:p>
        </p:txBody>
      </p:sp>
      <p:sp>
        <p:nvSpPr>
          <p:cNvPr id="115714" name="Text Box 3">
            <a:extLst>
              <a:ext uri="{FF2B5EF4-FFF2-40B4-BE49-F238E27FC236}">
                <a16:creationId xmlns:a16="http://schemas.microsoft.com/office/drawing/2014/main" id="{63EBD987-FE8F-145E-BC79-85038481F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775325"/>
            <a:ext cx="883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Tharsis volcanoes, Valles Marineris         Hellas impact, southern mountains</a:t>
            </a:r>
          </a:p>
        </p:txBody>
      </p:sp>
      <p:pic>
        <p:nvPicPr>
          <p:cNvPr id="78851" name="Picture 4" descr="AACHCSD0">
            <a:extLst>
              <a:ext uri="{FF2B5EF4-FFF2-40B4-BE49-F238E27FC236}">
                <a16:creationId xmlns:a16="http://schemas.microsoft.com/office/drawing/2014/main" id="{861B9690-66F2-A399-1E38-3248CD26C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069975"/>
            <a:ext cx="774700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3">
            <a:extLst>
              <a:ext uri="{FF2B5EF4-FFF2-40B4-BE49-F238E27FC236}">
                <a16:creationId xmlns:a16="http://schemas.microsoft.com/office/drawing/2014/main" id="{FF4966AB-B39B-9E18-6AA6-2E3787352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165225"/>
            <a:ext cx="99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55C78842-912E-05A4-2A28-602F76D433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Mars Olympus Mons</a:t>
            </a:r>
          </a:p>
        </p:txBody>
      </p:sp>
      <p:sp>
        <p:nvSpPr>
          <p:cNvPr id="117762" name="Text Box 3">
            <a:extLst>
              <a:ext uri="{FF2B5EF4-FFF2-40B4-BE49-F238E27FC236}">
                <a16:creationId xmlns:a16="http://schemas.microsoft.com/office/drawing/2014/main" id="{0006F908-3376-5B8D-D31F-4286A68D0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572000"/>
            <a:ext cx="54102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largest volcano in the Solar System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part of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Tharsis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region = 4000 km wide, 10 km high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Oly Mons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           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Mauna Loa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600 km            across                120 km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27 km              high		   9 km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(18 km over plateau)</a:t>
            </a:r>
          </a:p>
        </p:txBody>
      </p:sp>
      <p:pic>
        <p:nvPicPr>
          <p:cNvPr id="80899" name="Picture 7" descr="AACHCSG0">
            <a:extLst>
              <a:ext uri="{FF2B5EF4-FFF2-40B4-BE49-F238E27FC236}">
                <a16:creationId xmlns:a16="http://schemas.microsoft.com/office/drawing/2014/main" id="{BC87D7DD-65E8-F885-C537-ABC0A5FEE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5410200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8" descr="mars">
            <a:extLst>
              <a:ext uri="{FF2B5EF4-FFF2-40B4-BE49-F238E27FC236}">
                <a16:creationId xmlns:a16="http://schemas.microsoft.com/office/drawing/2014/main" id="{43A36F6E-80BC-D4DF-0C9B-5F89D1617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838200"/>
            <a:ext cx="280352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7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77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77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77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77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77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D388AA1A-D0B8-C170-AECC-F7BA132449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Mars Flows</a:t>
            </a:r>
          </a:p>
        </p:txBody>
      </p:sp>
      <p:sp>
        <p:nvSpPr>
          <p:cNvPr id="271363" name="Text Box 3">
            <a:extLst>
              <a:ext uri="{FF2B5EF4-FFF2-40B4-BE49-F238E27FC236}">
                <a16:creationId xmlns:a16="http://schemas.microsoft.com/office/drawing/2014/main" id="{FD2C4228-6CB0-FD8D-DAC2-B145FE24B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851525"/>
            <a:ext cx="891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         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water flow                         lava flow                                 ???</a:t>
            </a:r>
          </a:p>
        </p:txBody>
      </p:sp>
      <p:pic>
        <p:nvPicPr>
          <p:cNvPr id="271365" name="Picture 5" descr="mars">
            <a:extLst>
              <a:ext uri="{FF2B5EF4-FFF2-40B4-BE49-F238E27FC236}">
                <a16:creationId xmlns:a16="http://schemas.microsoft.com/office/drawing/2014/main" id="{D58C6321-0FA2-B1B3-E057-7ED7DBD8E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13" y="1066800"/>
            <a:ext cx="1574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366" name="Picture 6" descr="mars">
            <a:extLst>
              <a:ext uri="{FF2B5EF4-FFF2-40B4-BE49-F238E27FC236}">
                <a16:creationId xmlns:a16="http://schemas.microsoft.com/office/drawing/2014/main" id="{A3D94251-6C77-538E-DD20-EFD4B7E9E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16065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367" name="Picture 7" descr="mars">
            <a:extLst>
              <a:ext uri="{FF2B5EF4-FFF2-40B4-BE49-F238E27FC236}">
                <a16:creationId xmlns:a16="http://schemas.microsoft.com/office/drawing/2014/main" id="{D3237D58-FC9E-A77C-994D-E93F6A160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3" y="1066800"/>
            <a:ext cx="19129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1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7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DF81A6D3-CD05-2979-705E-64D565052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Mars Highlights (mostly MGS)</a:t>
            </a:r>
          </a:p>
        </p:txBody>
      </p:sp>
      <p:sp>
        <p:nvSpPr>
          <p:cNvPr id="275459" name="Text Box 3">
            <a:extLst>
              <a:ext uri="{FF2B5EF4-FFF2-40B4-BE49-F238E27FC236}">
                <a16:creationId xmlns:a16="http://schemas.microsoft.com/office/drawing/2014/main" id="{4873849D-1811-25D6-92C4-5587FDE7F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55725"/>
            <a:ext cx="8610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1.  evidence of remnant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magnetic field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2.  most accurate topographic map in Solar System, revealing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pole-to-pole slope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(southern hemisphere 1-4 km higher than mean)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3.  two distinct crustal thicknesses --- 32 km in north, 58 km in south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4. 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layering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by both volcanic and water sloshing processes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5. 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ploshy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craters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are shallower than Moon’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6.  definitive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water flow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features --- channels, teardrop islands, dendritic systems,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      flood plains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7.  hematite deposits that likely occurred in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hydrothermal environments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8.  dunes, dust devils, etc., that directly show role of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winds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9. 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evolution of polar caps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10.  probable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sub-surface H</a:t>
            </a:r>
            <a:r>
              <a:rPr kumimoji="0" lang="en-US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 in abundance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5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5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75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75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75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75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75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75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75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75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75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75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>
            <a:extLst>
              <a:ext uri="{FF2B5EF4-FFF2-40B4-BE49-F238E27FC236}">
                <a16:creationId xmlns:a16="http://schemas.microsoft.com/office/drawing/2014/main" id="{F06612DB-5DD1-EF97-2C0A-BCB733660A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6934200" cy="8382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A Martian Vacation: H</a:t>
            </a:r>
            <a:r>
              <a:rPr lang="en-US" altLang="en-US" b="1" baseline="-25000">
                <a:ea typeface="ＭＳ Ｐゴシック" panose="020B0600070205080204" pitchFamily="34" charset="-128"/>
              </a:rPr>
              <a:t>2</a:t>
            </a:r>
            <a:r>
              <a:rPr lang="en-US" altLang="en-US" b="1">
                <a:ea typeface="ＭＳ Ｐゴシック" panose="020B0600070205080204" pitchFamily="34" charset="-128"/>
              </a:rPr>
              <a:t>O</a:t>
            </a:r>
          </a:p>
        </p:txBody>
      </p:sp>
      <p:pic>
        <p:nvPicPr>
          <p:cNvPr id="276484" name="Picture 4" descr="AACHCSM0">
            <a:extLst>
              <a:ext uri="{FF2B5EF4-FFF2-40B4-BE49-F238E27FC236}">
                <a16:creationId xmlns:a16="http://schemas.microsoft.com/office/drawing/2014/main" id="{44C5958A-E2BB-46B7-30B9-0EA483688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903288"/>
            <a:ext cx="5518150" cy="39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5" name="Picture 5" descr="AACHCSZ0">
            <a:extLst>
              <a:ext uri="{FF2B5EF4-FFF2-40B4-BE49-F238E27FC236}">
                <a16:creationId xmlns:a16="http://schemas.microsoft.com/office/drawing/2014/main" id="{8C16505F-F5AF-E1F1-171E-4D12AEF64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4987925"/>
            <a:ext cx="427990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7" name="Picture 7" descr="mars">
            <a:extLst>
              <a:ext uri="{FF2B5EF4-FFF2-40B4-BE49-F238E27FC236}">
                <a16:creationId xmlns:a16="http://schemas.microsoft.com/office/drawing/2014/main" id="{98C2692F-4FB4-8E8B-97A1-3316400AA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9950" cy="83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8" name="Picture 8" descr="mars">
            <a:extLst>
              <a:ext uri="{FF2B5EF4-FFF2-40B4-BE49-F238E27FC236}">
                <a16:creationId xmlns:a16="http://schemas.microsoft.com/office/drawing/2014/main" id="{5506E7FA-28D4-5785-30D4-0E7AB192D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76600"/>
            <a:ext cx="228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6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6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76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>
            <a:extLst>
              <a:ext uri="{FF2B5EF4-FFF2-40B4-BE49-F238E27FC236}">
                <a16:creationId xmlns:a16="http://schemas.microsoft.com/office/drawing/2014/main" id="{F8D146AB-FAC3-F71A-54C2-353D8B148E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44196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A Martian Vacation via</a:t>
            </a:r>
            <a:br>
              <a:rPr lang="en-US" altLang="en-US" b="1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 </a:t>
            </a:r>
            <a:br>
              <a:rPr lang="en-US" altLang="en-US" b="1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Mars</a:t>
            </a:r>
            <a:br>
              <a:rPr lang="en-US" altLang="en-US" b="1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Reconnaissance</a:t>
            </a:r>
            <a:br>
              <a:rPr lang="en-US" altLang="en-US" b="1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Orbiter </a:t>
            </a:r>
            <a:br>
              <a:rPr lang="en-US" altLang="en-US" b="1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(MRO)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026">
            <a:extLst>
              <a:ext uri="{FF2B5EF4-FFF2-40B4-BE49-F238E27FC236}">
                <a16:creationId xmlns:a16="http://schemas.microsoft.com/office/drawing/2014/main" id="{C935069E-861A-2F2A-F805-1959809933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Planetary Sciences Project</a:t>
            </a:r>
          </a:p>
        </p:txBody>
      </p:sp>
      <p:sp>
        <p:nvSpPr>
          <p:cNvPr id="69634" name="Rectangle 1027">
            <a:extLst>
              <a:ext uri="{FF2B5EF4-FFF2-40B4-BE49-F238E27FC236}">
                <a16:creationId xmlns:a16="http://schemas.microsoft.com/office/drawing/2014/main" id="{ABF23A23-872F-B9F1-D66E-371FADF58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143000"/>
            <a:ext cx="8382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Level 0 … Topics … Tue 10 SEP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Level 1 … Outline … Tue 01 OCT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Level 2 … Draft #1 … Tue 29 OCT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Presentations … in class … 19+21 NOV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Level 4 … Final Paper … Thu 05 DEC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Final Exam … 2 Reviews … Tue 10 DEC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9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3" descr="ESP_026051_2160.jpg">
            <a:extLst>
              <a:ext uri="{FF2B5EF4-FFF2-40B4-BE49-F238E27FC236}">
                <a16:creationId xmlns:a16="http://schemas.microsoft.com/office/drawing/2014/main" id="{F691019B-D508-E13F-DDFA-807911E31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Box 4">
            <a:extLst>
              <a:ext uri="{FF2B5EF4-FFF2-40B4-BE49-F238E27FC236}">
                <a16:creationId xmlns:a16="http://schemas.microsoft.com/office/drawing/2014/main" id="{7197714F-1396-919F-98AF-9C0DB8AB8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943600"/>
            <a:ext cx="26447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Dust Devil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3" descr="ESP_025769_2435.jpg">
            <a:extLst>
              <a:ext uri="{FF2B5EF4-FFF2-40B4-BE49-F238E27FC236}">
                <a16:creationId xmlns:a16="http://schemas.microsoft.com/office/drawing/2014/main" id="{60A95873-5F0B-9DB7-2218-53362A196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54988" y="0"/>
            <a:ext cx="17298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Box 4">
            <a:extLst>
              <a:ext uri="{FF2B5EF4-FFF2-40B4-BE49-F238E27FC236}">
                <a16:creationId xmlns:a16="http://schemas.microsoft.com/office/drawing/2014/main" id="{AD3AABA1-51CE-879E-EAFE-8F119A400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7413" y="5935663"/>
            <a:ext cx="31765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Crater Dunes</a:t>
            </a:r>
          </a:p>
        </p:txBody>
      </p:sp>
      <p:pic>
        <p:nvPicPr>
          <p:cNvPr id="68612" name="Picture 7" descr="ESP_025769_2435_RED.browse.jpg">
            <a:extLst>
              <a:ext uri="{FF2B5EF4-FFF2-40B4-BE49-F238E27FC236}">
                <a16:creationId xmlns:a16="http://schemas.microsoft.com/office/drawing/2014/main" id="{EB941486-C21D-34FB-5F0A-AD1BE3E9C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5178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5" descr="ESP_025754_2650.jpg">
            <a:extLst>
              <a:ext uri="{FF2B5EF4-FFF2-40B4-BE49-F238E27FC236}">
                <a16:creationId xmlns:a16="http://schemas.microsoft.com/office/drawing/2014/main" id="{43C126C5-1120-25BA-E9D8-1632537C4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736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6" descr="ESP_025754_2650_RED.browse.jpg">
            <a:extLst>
              <a:ext uri="{FF2B5EF4-FFF2-40B4-BE49-F238E27FC236}">
                <a16:creationId xmlns:a16="http://schemas.microsoft.com/office/drawing/2014/main" id="{F3A7E654-8FB0-D671-F85B-824B04360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5418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Box 8">
            <a:extLst>
              <a:ext uri="{FF2B5EF4-FFF2-40B4-BE49-F238E27FC236}">
                <a16:creationId xmlns:a16="http://schemas.microsoft.com/office/drawing/2014/main" id="{FC9FE724-45CA-F251-9987-65D8C6D08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953000"/>
            <a:ext cx="379095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Spring Sandfall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North Polar Erg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68DA919F-2E33-7A5E-7989-E6FD85E78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0038" y="1200150"/>
            <a:ext cx="1504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basaltic sand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4" descr="ESP_025693_2640.jpg">
            <a:extLst>
              <a:ext uri="{FF2B5EF4-FFF2-40B4-BE49-F238E27FC236}">
                <a16:creationId xmlns:a16="http://schemas.microsoft.com/office/drawing/2014/main" id="{BF2C1D40-8FEE-E0F5-04E3-BE35A2EDF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54988" y="0"/>
            <a:ext cx="17298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Box 7">
            <a:extLst>
              <a:ext uri="{FF2B5EF4-FFF2-40B4-BE49-F238E27FC236}">
                <a16:creationId xmlns:a16="http://schemas.microsoft.com/office/drawing/2014/main" id="{0BE1A626-01FF-5318-2832-828DD4751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257800"/>
            <a:ext cx="3856038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Steep Scarps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Avalanche Zone</a:t>
            </a:r>
          </a:p>
        </p:txBody>
      </p:sp>
      <p:pic>
        <p:nvPicPr>
          <p:cNvPr id="2" name="Picture 1" descr="mars avalanche.jpg">
            <a:extLst>
              <a:ext uri="{FF2B5EF4-FFF2-40B4-BE49-F238E27FC236}">
                <a16:creationId xmlns:a16="http://schemas.microsoft.com/office/drawing/2014/main" id="{6140D172-1EF4-57A6-9962-53ACEA534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762000"/>
            <a:ext cx="685800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7">
            <a:extLst>
              <a:ext uri="{FF2B5EF4-FFF2-40B4-BE49-F238E27FC236}">
                <a16:creationId xmlns:a16="http://schemas.microsoft.com/office/drawing/2014/main" id="{ADFC80C4-0A92-CE03-CA09-0B30E42CC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3825" y="5257800"/>
            <a:ext cx="368141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Olympus Mons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Cones</a:t>
            </a:r>
          </a:p>
        </p:txBody>
      </p:sp>
      <p:pic>
        <p:nvPicPr>
          <p:cNvPr id="111618" name="Picture 3" descr="ESP_012363_2145.jpg">
            <a:extLst>
              <a:ext uri="{FF2B5EF4-FFF2-40B4-BE49-F238E27FC236}">
                <a16:creationId xmlns:a16="http://schemas.microsoft.com/office/drawing/2014/main" id="{CFC7DD93-DC48-E357-3212-19223ABD6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1138"/>
            <a:ext cx="9144000" cy="36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5" descr="ESP_025913_1945.jpg">
            <a:extLst>
              <a:ext uri="{FF2B5EF4-FFF2-40B4-BE49-F238E27FC236}">
                <a16:creationId xmlns:a16="http://schemas.microsoft.com/office/drawing/2014/main" id="{21EC1F77-CFDF-4CD8-DB42-3E193084F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Box 6">
            <a:extLst>
              <a:ext uri="{FF2B5EF4-FFF2-40B4-BE49-F238E27FC236}">
                <a16:creationId xmlns:a16="http://schemas.microsoft.com/office/drawing/2014/main" id="{395809F7-AE07-51CB-1F97-F2F621833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5943600"/>
            <a:ext cx="32718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Slope Streaks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>
            <a:extLst>
              <a:ext uri="{FF2B5EF4-FFF2-40B4-BE49-F238E27FC236}">
                <a16:creationId xmlns:a16="http://schemas.microsoft.com/office/drawing/2014/main" id="{CBBFFA86-8BB5-8645-42D0-22BBD49778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Not All Craters Alike</a:t>
            </a:r>
          </a:p>
        </p:txBody>
      </p:sp>
      <p:sp>
        <p:nvSpPr>
          <p:cNvPr id="273411" name="Text Box 3">
            <a:extLst>
              <a:ext uri="{FF2B5EF4-FFF2-40B4-BE49-F238E27FC236}">
                <a16:creationId xmlns:a16="http://schemas.microsoft.com/office/drawing/2014/main" id="{3D6501A6-6D74-6862-A085-F5673C357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715000"/>
            <a:ext cx="800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             Moon                                                           Mars</a:t>
            </a:r>
          </a:p>
        </p:txBody>
      </p:sp>
      <p:pic>
        <p:nvPicPr>
          <p:cNvPr id="115715" name="Picture 6" descr="AACHCSH0">
            <a:extLst>
              <a:ext uri="{FF2B5EF4-FFF2-40B4-BE49-F238E27FC236}">
                <a16:creationId xmlns:a16="http://schemas.microsoft.com/office/drawing/2014/main" id="{B65400D4-9685-38E7-5658-ACF59CE6D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46188"/>
            <a:ext cx="7994650" cy="44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02F3E4-855B-4EC0-26A2-912076288F06}"/>
              </a:ext>
            </a:extLst>
          </p:cNvPr>
          <p:cNvSpPr/>
          <p:nvPr/>
        </p:nvSpPr>
        <p:spPr bwMode="auto">
          <a:xfrm>
            <a:off x="423332" y="5394325"/>
            <a:ext cx="8180917" cy="3968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3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4FDEBFF7-E784-8B72-A903-8B6BCCD3CD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cs typeface="+mj-cs"/>
              </a:rPr>
              <a:t>Solar System Explorers 17 OCT</a:t>
            </a:r>
          </a:p>
        </p:txBody>
      </p:sp>
      <p:sp>
        <p:nvSpPr>
          <p:cNvPr id="217090" name="Text Box 3">
            <a:extLst>
              <a:ext uri="{FF2B5EF4-FFF2-40B4-BE49-F238E27FC236}">
                <a16:creationId xmlns:a16="http://schemas.microsoft.com/office/drawing/2014/main" id="{2C3186CD-F09D-67AA-873F-6339F0904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14400"/>
            <a:ext cx="8991600" cy="583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Describe something 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unique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about any surface found in the Solar System (e.g. Earth has liquid H</a:t>
            </a:r>
            <a:r>
              <a:rPr kumimoji="0" lang="en-US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 on its surface.)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1.  Mercury sublimation by magnetic field tornadoes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2.  Titan has methane lakes from rain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3.  Mercury has scarps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4.  Europa has cycloids in the ice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5.  Mars has thinner crust in N than 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6.  Ceres has Erebor with salty water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7.  Hyperion has craters with no ejecta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8.  Earth has life that makes incredibly stupid structures affecting the surface in bad ways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9. 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Makemake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has pellets of frozen methane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10.  Miranda appears to have broken apart and put back together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11. Earth has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plate tectonics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12.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13.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14.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15.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16.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17.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18.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19.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20.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07D3999A-D200-F84B-F7BE-568D95C1DE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Solar System Explorers 24 OCT</a:t>
            </a:r>
          </a:p>
        </p:txBody>
      </p:sp>
      <p:sp>
        <p:nvSpPr>
          <p:cNvPr id="60418" name="Text Box 3">
            <a:extLst>
              <a:ext uri="{FF2B5EF4-FFF2-40B4-BE49-F238E27FC236}">
                <a16:creationId xmlns:a16="http://schemas.microsoft.com/office/drawing/2014/main" id="{E95BBD98-4843-A180-4245-84CE20C0F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14400"/>
            <a:ext cx="8839200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Name a location in the Solar System where surface processing is/was occurring.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Each process can be used only once.  Describe how that surface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is or was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reprocessed, e.g. 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Earth’</a:t>
            </a:r>
            <a:r>
              <a:rPr kumimoji="0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 land mass coastlines change because of liquid H</a:t>
            </a:r>
            <a:r>
              <a:rPr kumimoji="0" lang="en-US" altLang="ja-JP" sz="20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  <a:r>
              <a:rPr kumimoji="0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1.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2.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3.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4.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5.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6.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7.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8.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9.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10.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11.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12.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13.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14.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15.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16.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17.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18.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19.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20.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Box 1">
            <a:extLst>
              <a:ext uri="{FF2B5EF4-FFF2-40B4-BE49-F238E27FC236}">
                <a16:creationId xmlns:a16="http://schemas.microsoft.com/office/drawing/2014/main" id="{75CDC197-56B5-E28C-E23A-CF20CC7A9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75" y="461963"/>
            <a:ext cx="81359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i="1" baseline="0">
                <a:solidFill>
                  <a:srgbClr val="000000"/>
                </a:solidFill>
              </a:rPr>
              <a:t>…………………………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 i="1" baseline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700F979A-ADDD-F917-EFB2-7FDDABF307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001000" cy="9906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Research Paper Level 2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3794" name="Text Box 4">
            <a:extLst>
              <a:ext uri="{FF2B5EF4-FFF2-40B4-BE49-F238E27FC236}">
                <a16:creationId xmlns:a16="http://schemas.microsoft.com/office/drawing/2014/main" id="{1124DCDA-92EE-31D9-BF76-7BE7C9637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27088"/>
            <a:ext cx="91440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due Thursday, 29 OCT (before class)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paper starting to take shape (worth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10 points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hand in printed copy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ultimate goal is 10 pages of text + 5 pages of Figures and Tables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10 points: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1. Abstract		full draft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2. Introduction		8+ sentences,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major references included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3. Motivation		YOU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4/5. Sections 		all have bullets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6/7. Discussion		8+ sentences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8. Tables			2+ formatted with columns identified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9. Figures		2+ outlined/sketched, captions given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			10. References		at least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3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37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37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7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7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37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379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379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379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2">
            <a:extLst>
              <a:ext uri="{FF2B5EF4-FFF2-40B4-BE49-F238E27FC236}">
                <a16:creationId xmlns:a16="http://schemas.microsoft.com/office/drawing/2014/main" id="{09BF10CA-88C1-048A-4ECC-2B30927187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Solar System Explorers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547" name="Rectangle 3">
                <a:extLst>
                  <a:ext uri="{FF2B5EF4-FFF2-40B4-BE49-F238E27FC236}">
                    <a16:creationId xmlns:a16="http://schemas.microsoft.com/office/drawing/2014/main" id="{C61DCF67-4AF4-6A62-9D2B-FEE286489D79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152400" y="609600"/>
                <a:ext cx="8915400" cy="6248400"/>
              </a:xfrm>
            </p:spPr>
            <p:txBody>
              <a:bodyPr/>
              <a:lstStyle/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1.  What is the (annual) parallax of an Oort Cloud member at 0.2 parsecs?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b="1" dirty="0">
                    <a:solidFill>
                      <a:srgbClr val="FF0000"/>
                    </a:solidFill>
                    <a:ea typeface="ＭＳ Ｐゴシック" panose="020B0600070205080204" pitchFamily="34" charset="-128"/>
                  </a:rPr>
                  <a:t>		…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2.  If the Earth orbited an M1V dwarf  (mass ~0.5 M</a:t>
                </a:r>
                <a:r>
                  <a:rPr lang="en-US" altLang="en-US" sz="2000" baseline="-25000" dirty="0">
                    <a:latin typeface="Wingdings" pitchFamily="2" charset="2"/>
                    <a:ea typeface="ＭＳ Ｐゴシック" panose="020B0600070205080204" pitchFamily="34" charset="-128"/>
                    <a:sym typeface="Wingdings" pitchFamily="2" charset="2"/>
                  </a:rPr>
                  <a:t></a:t>
                </a:r>
                <a:r>
                  <a:rPr lang="en-US" altLang="en-US" sz="2000" dirty="0">
                    <a:ea typeface="ＭＳ Ｐゴシック" panose="020B0600070205080204" pitchFamily="34" charset="-128"/>
                  </a:rPr>
                  <a:t>) in 4 years, what would the semimajor axis of our orbit be?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b="1" dirty="0">
                    <a:solidFill>
                      <a:srgbClr val="FF0000"/>
                    </a:solidFill>
                    <a:ea typeface="ＭＳ Ｐゴシック" panose="020B0600070205080204" pitchFamily="34" charset="-128"/>
                  </a:rPr>
                  <a:t>		…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3.  If Titan has </a:t>
                </a:r>
                <a:r>
                  <a:rPr lang="en-US" altLang="ja-JP" sz="2000" dirty="0">
                    <a:ea typeface="ＭＳ Ｐゴシック" panose="020B0600070205080204" pitchFamily="34" charset="-128"/>
                  </a:rPr>
                  <a:t>a temperature of 94 K, at what wavelength does it emit the most photons?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b="1" dirty="0">
                    <a:solidFill>
                      <a:srgbClr val="FF0000"/>
                    </a:solidFill>
                    <a:ea typeface="ＭＳ Ｐゴシック" panose="020B0600070205080204" pitchFamily="34" charset="-128"/>
                  </a:rPr>
                  <a:t>		…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4.  The Sun as a red giant will swell to ~100 times its present size and will drop in temperature to ~2900K.  By how much will its luminosity be different than today’s?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b="1" dirty="0">
                    <a:solidFill>
                      <a:srgbClr val="FF0000"/>
                    </a:solidFill>
                    <a:ea typeface="ＭＳ Ｐゴシック" panose="020B0600070205080204" pitchFamily="34" charset="-128"/>
                  </a:rPr>
                  <a:t>		…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5.  Venus has V ~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altLang="en-US" sz="2000" dirty="0">
                    <a:ea typeface="ＭＳ Ｐゴシック" panose="020B0600070205080204" pitchFamily="34" charset="-128"/>
                  </a:rPr>
                  <a:t>4 and is at a distance of ~10</a:t>
                </a:r>
                <a:r>
                  <a:rPr lang="en-US" altLang="en-US" sz="2000" baseline="30000" dirty="0">
                    <a:ea typeface="ＭＳ Ｐゴシック" panose="020B0600070205080204" pitchFamily="34" charset="-128"/>
                  </a:rPr>
                  <a:t>-6 </a:t>
                </a:r>
                <a:r>
                  <a:rPr lang="en-US" altLang="en-US" sz="2000" dirty="0">
                    <a:ea typeface="ＭＳ Ｐゴシック" panose="020B0600070205080204" pitchFamily="34" charset="-128"/>
                  </a:rPr>
                  <a:t>parsec.  What is its absolute magnitude M</a:t>
                </a:r>
                <a:r>
                  <a:rPr lang="en-US" altLang="en-US" sz="2000" baseline="-25000" dirty="0">
                    <a:ea typeface="ＭＳ Ｐゴシック" panose="020B0600070205080204" pitchFamily="34" charset="-128"/>
                  </a:rPr>
                  <a:t>V</a:t>
                </a:r>
                <a:r>
                  <a:rPr lang="en-US" altLang="en-US" sz="2000" dirty="0">
                    <a:ea typeface="ＭＳ Ｐゴシック" panose="020B0600070205080204" pitchFamily="34" charset="-128"/>
                  </a:rPr>
                  <a:t>?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		</a:t>
                </a:r>
                <a:r>
                  <a:rPr lang="en-US" altLang="en-US" sz="2000" b="1" dirty="0">
                    <a:solidFill>
                      <a:srgbClr val="FF0000"/>
                    </a:solidFill>
                    <a:ea typeface="ＭＳ Ｐゴシック" panose="020B0600070205080204" pitchFamily="34" charset="-128"/>
                  </a:rPr>
                  <a:t>…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B. About how much more sunlight does the bright side of Mercury receive compared to Pluto?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		</a:t>
                </a:r>
                <a:r>
                  <a:rPr lang="en-US" altLang="en-US" sz="2000" b="1" dirty="0">
                    <a:solidFill>
                      <a:srgbClr val="FF0000"/>
                    </a:solidFill>
                    <a:ea typeface="ＭＳ Ｐゴシック" panose="020B0600070205080204" pitchFamily="34" charset="-128"/>
                  </a:rPr>
                  <a:t>…</a:t>
                </a:r>
                <a:endParaRPr lang="en-US" altLang="en-US" sz="2000" dirty="0">
                  <a:ea typeface="ＭＳ Ｐゴシック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108547" name="Rectangle 3">
                <a:extLst>
                  <a:ext uri="{FF2B5EF4-FFF2-40B4-BE49-F238E27FC236}">
                    <a16:creationId xmlns:a16="http://schemas.microsoft.com/office/drawing/2014/main" id="{C61DCF67-4AF4-6A62-9D2B-FEE286489D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52400" y="609600"/>
                <a:ext cx="8915400" cy="6248400"/>
              </a:xfrm>
              <a:blipFill>
                <a:blip r:embed="rId3"/>
                <a:stretch>
                  <a:fillRect l="-711" t="-610" r="-284" b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8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8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8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85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85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085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E7CD6478-18D3-F482-1658-9EB16FA148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Solar System Explorers Quiz N</a:t>
            </a:r>
          </a:p>
        </p:txBody>
      </p:sp>
      <p:pic>
        <p:nvPicPr>
          <p:cNvPr id="54274" name="Picture 4" descr="Navigate-Questions-and-Answers.jpg">
            <a:extLst>
              <a:ext uri="{FF2B5EF4-FFF2-40B4-BE49-F238E27FC236}">
                <a16:creationId xmlns:a16="http://schemas.microsoft.com/office/drawing/2014/main" id="{FF9D916A-7DDD-6ACA-B538-6D0327961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09663"/>
            <a:ext cx="6305550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2">
            <a:extLst>
              <a:ext uri="{FF2B5EF4-FFF2-40B4-BE49-F238E27FC236}">
                <a16:creationId xmlns:a16="http://schemas.microsoft.com/office/drawing/2014/main" id="{09BF10CA-88C1-048A-4ECC-2B30927187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Solar System Explorers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547" name="Rectangle 3">
                <a:extLst>
                  <a:ext uri="{FF2B5EF4-FFF2-40B4-BE49-F238E27FC236}">
                    <a16:creationId xmlns:a16="http://schemas.microsoft.com/office/drawing/2014/main" id="{C61DCF67-4AF4-6A62-9D2B-FEE286489D79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152400" y="609600"/>
                <a:ext cx="8915400" cy="6248400"/>
              </a:xfrm>
            </p:spPr>
            <p:txBody>
              <a:bodyPr/>
              <a:lstStyle/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1.  What is the (annual) parallax of an Oort Cloud member at 0.2 parsecs?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b="1" dirty="0">
                    <a:solidFill>
                      <a:srgbClr val="FF0000"/>
                    </a:solidFill>
                    <a:ea typeface="ＭＳ Ｐゴシック" panose="020B0600070205080204" pitchFamily="34" charset="-128"/>
                  </a:rPr>
                  <a:t>		5 arcseconds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2.  If the Earth orbited an M1V dwarf  (mass ~0.5 M</a:t>
                </a:r>
                <a:r>
                  <a:rPr lang="en-US" altLang="en-US" sz="2000" baseline="-25000" dirty="0">
                    <a:latin typeface="Wingdings" pitchFamily="2" charset="2"/>
                    <a:ea typeface="ＭＳ Ｐゴシック" panose="020B0600070205080204" pitchFamily="34" charset="-128"/>
                    <a:sym typeface="Wingdings" pitchFamily="2" charset="2"/>
                  </a:rPr>
                  <a:t></a:t>
                </a:r>
                <a:r>
                  <a:rPr lang="en-US" altLang="en-US" sz="2000" dirty="0">
                    <a:ea typeface="ＭＳ Ｐゴシック" panose="020B0600070205080204" pitchFamily="34" charset="-128"/>
                  </a:rPr>
                  <a:t>) in 4 years, what would the semimajor axis of our orbit be?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b="1" dirty="0">
                    <a:solidFill>
                      <a:srgbClr val="FF0000"/>
                    </a:solidFill>
                    <a:ea typeface="ＭＳ Ｐゴシック" panose="020B0600070205080204" pitchFamily="34" charset="-128"/>
                  </a:rPr>
                  <a:t>		2 AU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3.  If Titan has </a:t>
                </a:r>
                <a:r>
                  <a:rPr lang="en-US" altLang="ja-JP" sz="2000" dirty="0">
                    <a:ea typeface="ＭＳ Ｐゴシック" panose="020B0600070205080204" pitchFamily="34" charset="-128"/>
                  </a:rPr>
                  <a:t>a temperature of 94 K, at what wavelength does it emit the most photons?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b="1" dirty="0">
                    <a:solidFill>
                      <a:srgbClr val="FF0000"/>
                    </a:solidFill>
                    <a:ea typeface="ＭＳ Ｐゴシック" panose="020B0600070205080204" pitchFamily="34" charset="-128"/>
                  </a:rPr>
                  <a:t>		31 microns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4.  The Sun as a red giant will swell to ~100 times its present size and will drop in temperature to ~2900K.  By how much will its luminosity be different than today’s?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b="1" dirty="0">
                    <a:solidFill>
                      <a:srgbClr val="FF0000"/>
                    </a:solidFill>
                    <a:ea typeface="ＭＳ Ｐゴシック" panose="020B0600070205080204" pitchFamily="34" charset="-128"/>
                  </a:rPr>
                  <a:t>		625X brighter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5.  Venus has V ~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altLang="en-US" sz="2000" dirty="0">
                    <a:ea typeface="ＭＳ Ｐゴシック" panose="020B0600070205080204" pitchFamily="34" charset="-128"/>
                  </a:rPr>
                  <a:t>4 and is at a distance of ~10</a:t>
                </a:r>
                <a:r>
                  <a:rPr lang="en-US" altLang="en-US" sz="2000" baseline="30000" dirty="0">
                    <a:ea typeface="ＭＳ Ｐゴシック" panose="020B0600070205080204" pitchFamily="34" charset="-128"/>
                  </a:rPr>
                  <a:t>-6 </a:t>
                </a:r>
                <a:r>
                  <a:rPr lang="en-US" altLang="en-US" sz="2000" dirty="0">
                    <a:ea typeface="ＭＳ Ｐゴシック" panose="020B0600070205080204" pitchFamily="34" charset="-128"/>
                  </a:rPr>
                  <a:t>parsec.  What is its absolute magnitude M</a:t>
                </a:r>
                <a:r>
                  <a:rPr lang="en-US" altLang="en-US" sz="2000" baseline="-25000" dirty="0">
                    <a:ea typeface="ＭＳ Ｐゴシック" panose="020B0600070205080204" pitchFamily="34" charset="-128"/>
                  </a:rPr>
                  <a:t>V</a:t>
                </a:r>
                <a:r>
                  <a:rPr lang="en-US" altLang="en-US" sz="2000" dirty="0">
                    <a:ea typeface="ＭＳ Ｐゴシック" panose="020B0600070205080204" pitchFamily="34" charset="-128"/>
                  </a:rPr>
                  <a:t>?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		</a:t>
                </a:r>
                <a:r>
                  <a:rPr lang="en-US" altLang="en-US" sz="2000" b="1" dirty="0">
                    <a:solidFill>
                      <a:srgbClr val="FF0000"/>
                    </a:solidFill>
                    <a:ea typeface="ＭＳ Ｐゴシック" panose="020B0600070205080204" pitchFamily="34" charset="-128"/>
                  </a:rPr>
                  <a:t>V ~ 31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B. About how much more sunlight does the bright side of Mercury receive compared to Pluto?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		</a:t>
                </a:r>
                <a:r>
                  <a:rPr lang="en-US" altLang="en-US" sz="2000" b="1" dirty="0">
                    <a:solidFill>
                      <a:srgbClr val="FF0000"/>
                    </a:solidFill>
                    <a:ea typeface="ＭＳ Ｐゴシック" panose="020B0600070205080204" pitchFamily="34" charset="-128"/>
                  </a:rPr>
                  <a:t>10000 times more</a:t>
                </a:r>
                <a:endParaRPr lang="en-US" altLang="en-US" sz="2000" dirty="0">
                  <a:ea typeface="ＭＳ Ｐゴシック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108547" name="Rectangle 3">
                <a:extLst>
                  <a:ext uri="{FF2B5EF4-FFF2-40B4-BE49-F238E27FC236}">
                    <a16:creationId xmlns:a16="http://schemas.microsoft.com/office/drawing/2014/main" id="{C61DCF67-4AF4-6A62-9D2B-FEE286489D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52400" y="609600"/>
                <a:ext cx="8915400" cy="6248400"/>
              </a:xfrm>
              <a:blipFill>
                <a:blip r:embed="rId3"/>
                <a:stretch>
                  <a:fillRect l="-711" t="-610" r="-284" b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05736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8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85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85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>
            <a:extLst>
              <a:ext uri="{FF2B5EF4-FFF2-40B4-BE49-F238E27FC236}">
                <a16:creationId xmlns:a16="http://schemas.microsoft.com/office/drawing/2014/main" id="{2BF9502A-1D96-01A7-161D-90025F880C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Earth vs. Moon</a:t>
            </a:r>
          </a:p>
        </p:txBody>
      </p:sp>
      <p:pic>
        <p:nvPicPr>
          <p:cNvPr id="149506" name="Picture 4" descr="AACHCOP0">
            <a:extLst>
              <a:ext uri="{FF2B5EF4-FFF2-40B4-BE49-F238E27FC236}">
                <a16:creationId xmlns:a16="http://schemas.microsoft.com/office/drawing/2014/main" id="{BC9447D5-698A-1E14-6022-ACAE639BD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8" y="914400"/>
            <a:ext cx="3030537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7" name="Picture 7" descr="AACHCPU0">
            <a:extLst>
              <a:ext uri="{FF2B5EF4-FFF2-40B4-BE49-F238E27FC236}">
                <a16:creationId xmlns:a16="http://schemas.microsoft.com/office/drawing/2014/main" id="{39530CF5-5A10-F7C1-9F03-5CBD8379B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1600200"/>
            <a:ext cx="2884487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8" name="Text Box 8">
            <a:extLst>
              <a:ext uri="{FF2B5EF4-FFF2-40B4-BE49-F238E27FC236}">
                <a16:creationId xmlns:a16="http://schemas.microsoft.com/office/drawing/2014/main" id="{B27CADC1-E0C9-793B-9235-FC7508DAD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" y="5486400"/>
            <a:ext cx="7664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DEAD               … or …              ALIVE</a:t>
            </a:r>
          </a:p>
        </p:txBody>
      </p:sp>
      <p:pic>
        <p:nvPicPr>
          <p:cNvPr id="3" name="Picture 2" descr="A blurry photo of a fire&#10;&#10;Description automatically generated">
            <a:extLst>
              <a:ext uri="{FF2B5EF4-FFF2-40B4-BE49-F238E27FC236}">
                <a16:creationId xmlns:a16="http://schemas.microsoft.com/office/drawing/2014/main" id="{45A809FD-83EE-70AE-4EA1-9418DF240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00200"/>
            <a:ext cx="2884488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0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>
            <a:extLst>
              <a:ext uri="{FF2B5EF4-FFF2-40B4-BE49-F238E27FC236}">
                <a16:creationId xmlns:a16="http://schemas.microsoft.com/office/drawing/2014/main" id="{54875A7A-6A40-95AE-EE10-3F77B61057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Earth: global topography</a:t>
            </a:r>
          </a:p>
        </p:txBody>
      </p:sp>
      <p:pic>
        <p:nvPicPr>
          <p:cNvPr id="153602" name="Picture 7" descr="earth">
            <a:extLst>
              <a:ext uri="{FF2B5EF4-FFF2-40B4-BE49-F238E27FC236}">
                <a16:creationId xmlns:a16="http://schemas.microsoft.com/office/drawing/2014/main" id="{AA44F230-FBBA-8AF3-6009-2E8DEE646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3820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600" name="Text Box 8">
            <a:extLst>
              <a:ext uri="{FF2B5EF4-FFF2-40B4-BE49-F238E27FC236}">
                <a16:creationId xmlns:a16="http://schemas.microsoft.com/office/drawing/2014/main" id="{74BB0D5F-2B65-2AE9-F4B1-68B97405B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6003925"/>
            <a:ext cx="7286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total relief … 19.8 km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Mariana Trench =  – 36000 ft                   Mount Everest = + 29035 ft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4-Point Star 4">
            <a:extLst>
              <a:ext uri="{FF2B5EF4-FFF2-40B4-BE49-F238E27FC236}">
                <a16:creationId xmlns:a16="http://schemas.microsoft.com/office/drawing/2014/main" id="{27260C67-B067-4763-7E6B-7BA85786C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057400"/>
            <a:ext cx="304800" cy="304800"/>
          </a:xfrm>
          <a:prstGeom prst="star4">
            <a:avLst>
              <a:gd name="adj" fmla="val 1250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4-Point Star 5">
            <a:extLst>
              <a:ext uri="{FF2B5EF4-FFF2-40B4-BE49-F238E27FC236}">
                <a16:creationId xmlns:a16="http://schemas.microsoft.com/office/drawing/2014/main" id="{9788A17D-2F3F-426F-58AF-F20B800E4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114800"/>
            <a:ext cx="304800" cy="304800"/>
          </a:xfrm>
          <a:prstGeom prst="star4">
            <a:avLst>
              <a:gd name="adj" fmla="val 1250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4-Point Star 6">
            <a:extLst>
              <a:ext uri="{FF2B5EF4-FFF2-40B4-BE49-F238E27FC236}">
                <a16:creationId xmlns:a16="http://schemas.microsoft.com/office/drawing/2014/main" id="{F0B8201F-9AF0-E236-917E-0D7ED3235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5029200"/>
            <a:ext cx="304800" cy="304800"/>
          </a:xfrm>
          <a:prstGeom prst="star4">
            <a:avLst>
              <a:gd name="adj" fmla="val 1250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4-Point Star 7">
            <a:extLst>
              <a:ext uri="{FF2B5EF4-FFF2-40B4-BE49-F238E27FC236}">
                <a16:creationId xmlns:a16="http://schemas.microsoft.com/office/drawing/2014/main" id="{5A1DDA47-4952-BE1C-C576-6B450D675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810000"/>
            <a:ext cx="304800" cy="304800"/>
          </a:xfrm>
          <a:prstGeom prst="star4">
            <a:avLst>
              <a:gd name="adj" fmla="val 1250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4-Point Star 8">
            <a:extLst>
              <a:ext uri="{FF2B5EF4-FFF2-40B4-BE49-F238E27FC236}">
                <a16:creationId xmlns:a16="http://schemas.microsoft.com/office/drawing/2014/main" id="{24FF03D6-8EA1-0452-1DA0-6C89F9EEC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362200"/>
            <a:ext cx="304800" cy="304800"/>
          </a:xfrm>
          <a:prstGeom prst="star4">
            <a:avLst>
              <a:gd name="adj" fmla="val 1250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4-Point Star 9">
            <a:extLst>
              <a:ext uri="{FF2B5EF4-FFF2-40B4-BE49-F238E27FC236}">
                <a16:creationId xmlns:a16="http://schemas.microsoft.com/office/drawing/2014/main" id="{BBCC0427-BF53-084E-BC62-ED394D235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200400"/>
            <a:ext cx="304800" cy="304800"/>
          </a:xfrm>
          <a:prstGeom prst="star4">
            <a:avLst>
              <a:gd name="adj" fmla="val 1250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4-Point Star 10">
            <a:extLst>
              <a:ext uri="{FF2B5EF4-FFF2-40B4-BE49-F238E27FC236}">
                <a16:creationId xmlns:a16="http://schemas.microsoft.com/office/drawing/2014/main" id="{356CF0F5-D925-9D63-1EEB-6385D30EE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1260475"/>
            <a:ext cx="304800" cy="304800"/>
          </a:xfrm>
          <a:prstGeom prst="star4">
            <a:avLst>
              <a:gd name="adj" fmla="val 1250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4-Point Star 11">
            <a:extLst>
              <a:ext uri="{FF2B5EF4-FFF2-40B4-BE49-F238E27FC236}">
                <a16:creationId xmlns:a16="http://schemas.microsoft.com/office/drawing/2014/main" id="{6B8EBD5B-F195-BA7E-56A1-1EF97F528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514600"/>
            <a:ext cx="304800" cy="304800"/>
          </a:xfrm>
          <a:prstGeom prst="star4">
            <a:avLst>
              <a:gd name="adj" fmla="val 1250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D3EBB-905A-D4D6-E327-B9EFAB746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667000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A24CC6-627C-C9B4-6D7E-08A2371785F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089150" y="2279650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8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600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>
            <a:extLst>
              <a:ext uri="{FF2B5EF4-FFF2-40B4-BE49-F238E27FC236}">
                <a16:creationId xmlns:a16="http://schemas.microsoft.com/office/drawing/2014/main" id="{3795037E-1BC7-C235-C956-42B9BEAB6A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1600200" cy="990600"/>
          </a:xfrm>
        </p:spPr>
        <p:txBody>
          <a:bodyPr/>
          <a:lstStyle/>
          <a:p>
            <a:pPr algn="l" eaLnBrk="1" hangingPunct="1"/>
            <a:r>
              <a:rPr lang="en-US" altLang="en-US" b="1">
                <a:ea typeface="ＭＳ Ｐゴシック" panose="020B0600070205080204" pitchFamily="34" charset="-128"/>
              </a:rPr>
              <a:t>Earth</a:t>
            </a:r>
          </a:p>
        </p:txBody>
      </p:sp>
      <p:pic>
        <p:nvPicPr>
          <p:cNvPr id="151554" name="Picture 8" descr="AACHCOY0">
            <a:extLst>
              <a:ext uri="{FF2B5EF4-FFF2-40B4-BE49-F238E27FC236}">
                <a16:creationId xmlns:a16="http://schemas.microsoft.com/office/drawing/2014/main" id="{3E973BE0-2431-B046-23D1-84B9E0262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61722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3" name="Picture 9" descr="AACHCOZ0">
            <a:extLst>
              <a:ext uri="{FF2B5EF4-FFF2-40B4-BE49-F238E27FC236}">
                <a16:creationId xmlns:a16="http://schemas.microsoft.com/office/drawing/2014/main" id="{2E08C825-21A8-160E-CDD7-AF701EB3B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3557588"/>
            <a:ext cx="6921500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Rectangle 12">
            <a:extLst>
              <a:ext uri="{FF2B5EF4-FFF2-40B4-BE49-F238E27FC236}">
                <a16:creationId xmlns:a16="http://schemas.microsoft.com/office/drawing/2014/main" id="{CAB0ECC9-328F-A7C6-D796-C9826847C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66800"/>
            <a:ext cx="2667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plate tectonics</a:t>
            </a:r>
            <a:b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15 plates</a:t>
            </a:r>
            <a:b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spreading ridges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subduction zones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41677" name="Rectangle 13">
            <a:extLst>
              <a:ext uri="{FF2B5EF4-FFF2-40B4-BE49-F238E27FC236}">
                <a16:creationId xmlns:a16="http://schemas.microsoft.com/office/drawing/2014/main" id="{208B56A6-911F-9132-3E34-4F6C932B5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1925" y="3798888"/>
            <a:ext cx="52387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</a:p>
        </p:txBody>
      </p:sp>
      <p:sp>
        <p:nvSpPr>
          <p:cNvPr id="151558" name="Rectangle 13">
            <a:extLst>
              <a:ext uri="{FF2B5EF4-FFF2-40B4-BE49-F238E27FC236}">
                <a16:creationId xmlns:a16="http://schemas.microsoft.com/office/drawing/2014/main" id="{6296C399-4143-A287-CD4A-A5117BBD1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0175" y="4591050"/>
            <a:ext cx="56991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1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/>
      <p:bldP spid="2416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8" name="Rectangle 13">
            <a:extLst>
              <a:ext uri="{FF2B5EF4-FFF2-40B4-BE49-F238E27FC236}">
                <a16:creationId xmlns:a16="http://schemas.microsoft.com/office/drawing/2014/main" id="{6296C399-4143-A287-CD4A-A5117BBD1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0175" y="4591050"/>
            <a:ext cx="56991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9" name="Picture 8" descr="Chart, diagram, pie chart&#10;&#10;Description automatically generated">
            <a:extLst>
              <a:ext uri="{FF2B5EF4-FFF2-40B4-BE49-F238E27FC236}">
                <a16:creationId xmlns:a16="http://schemas.microsoft.com/office/drawing/2014/main" id="{C3C36203-4CD3-EB6E-A805-368254E4E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14490"/>
            <a:ext cx="7847463" cy="649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72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>
            <a:extLst>
              <a:ext uri="{FF2B5EF4-FFF2-40B4-BE49-F238E27FC236}">
                <a16:creationId xmlns:a16="http://schemas.microsoft.com/office/drawing/2014/main" id="{6B2BA7C8-45C4-CB61-7AC5-A85A2F6DC8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Earth: measuring changes</a:t>
            </a:r>
          </a:p>
        </p:txBody>
      </p:sp>
      <p:sp>
        <p:nvSpPr>
          <p:cNvPr id="155650" name="Text Box 3">
            <a:extLst>
              <a:ext uri="{FF2B5EF4-FFF2-40B4-BE49-F238E27FC236}">
                <a16:creationId xmlns:a16="http://schemas.microsoft.com/office/drawing/2014/main" id="{35D99AA9-C38E-90A0-F31B-1DAED7909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102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mountain building</a:t>
            </a:r>
          </a:p>
        </p:txBody>
      </p:sp>
      <p:pic>
        <p:nvPicPr>
          <p:cNvPr id="155651" name="Picture 4" descr="AACHCPA0">
            <a:extLst>
              <a:ext uri="{FF2B5EF4-FFF2-40B4-BE49-F238E27FC236}">
                <a16:creationId xmlns:a16="http://schemas.microsoft.com/office/drawing/2014/main" id="{91C99917-D518-8276-0BED-9F593C5F4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27138"/>
            <a:ext cx="5486400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9861" name="Picture 5" descr="AACHCPD0">
            <a:extLst>
              <a:ext uri="{FF2B5EF4-FFF2-40B4-BE49-F238E27FC236}">
                <a16:creationId xmlns:a16="http://schemas.microsoft.com/office/drawing/2014/main" id="{5180A8B2-859E-D94F-E2D0-5A327FF7B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66800"/>
            <a:ext cx="33528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62" name="Text Box 6">
            <a:extLst>
              <a:ext uri="{FF2B5EF4-FFF2-40B4-BE49-F238E27FC236}">
                <a16:creationId xmlns:a16="http://schemas.microsoft.com/office/drawing/2014/main" id="{4792F711-7E25-1B58-6605-6235C82E7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6172200"/>
            <a:ext cx="312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flipping magnetic fields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A8BC85-A519-B59E-E5D1-03582F4720DD}"/>
              </a:ext>
            </a:extLst>
          </p:cNvPr>
          <p:cNvSpPr txBox="1"/>
          <p:nvPr/>
        </p:nvSpPr>
        <p:spPr>
          <a:xfrm>
            <a:off x="2895600" y="4419600"/>
            <a:ext cx="2971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238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U (Uranium) 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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206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 (Lead)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in 4.46 </a:t>
            </a:r>
            <a:r>
              <a:rPr kumimoji="0" lang="en-US" alt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Gyr</a:t>
            </a:r>
            <a:endParaRPr kumimoji="0" lang="en-US" altLang="en-US" sz="2400" b="0" i="0" u="none" strike="noStrike" kern="1200" cap="none" spc="0" normalizeH="0" baseline="-2500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-2500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40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K (Potassium) 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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40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Ar (Argon)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 in 1.25 </a:t>
            </a:r>
            <a:r>
              <a:rPr kumimoji="0" lang="en-US" alt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Gyr</a:t>
            </a:r>
            <a:endParaRPr kumimoji="0" lang="en-US" altLang="en-US" sz="2400" b="0" i="0" u="none" strike="noStrike" kern="1200" cap="none" spc="0" normalizeH="0" baseline="-2500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9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9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62" grpId="0"/>
      <p:bldP spid="3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9217</TotalTime>
  <Words>1967</Words>
  <Application>Microsoft Macintosh PowerPoint</Application>
  <PresentationFormat>On-screen Show (4:3)</PresentationFormat>
  <Paragraphs>359</Paragraphs>
  <Slides>42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ＭＳ Ｐゴシック</vt:lpstr>
      <vt:lpstr>Arial</vt:lpstr>
      <vt:lpstr>Cambria Math</vt:lpstr>
      <vt:lpstr>Times New Roman</vt:lpstr>
      <vt:lpstr>Wingdings</vt:lpstr>
      <vt:lpstr>Default Design</vt:lpstr>
      <vt:lpstr>9_Default Design</vt:lpstr>
      <vt:lpstr>5_Default Design</vt:lpstr>
      <vt:lpstr>1_Default Design</vt:lpstr>
      <vt:lpstr>6_Default Design</vt:lpstr>
      <vt:lpstr>7_Default Design</vt:lpstr>
      <vt:lpstr>2_Default Design</vt:lpstr>
      <vt:lpstr>8_Default Design</vt:lpstr>
      <vt:lpstr>3_Default Design</vt:lpstr>
      <vt:lpstr>Planetary Surfaces II</vt:lpstr>
      <vt:lpstr>Research Paper Level 1</vt:lpstr>
      <vt:lpstr>Planetary Sciences Project</vt:lpstr>
      <vt:lpstr>Research Paper Level 2</vt:lpstr>
      <vt:lpstr>Earth vs. Moon</vt:lpstr>
      <vt:lpstr>Earth: global topography</vt:lpstr>
      <vt:lpstr>Earth</vt:lpstr>
      <vt:lpstr>PowerPoint Presentation</vt:lpstr>
      <vt:lpstr>Earth: measuring changes</vt:lpstr>
      <vt:lpstr>Earth: ocean crust age</vt:lpstr>
      <vt:lpstr>Earth: land conveyor belt</vt:lpstr>
      <vt:lpstr>PowerPoint Presentation</vt:lpstr>
      <vt:lpstr>Earth: cause and effect!</vt:lpstr>
      <vt:lpstr>Moon: overall</vt:lpstr>
      <vt:lpstr>Moon: surface evolution</vt:lpstr>
      <vt:lpstr>Moon: features</vt:lpstr>
      <vt:lpstr>Venus vs. Earth</vt:lpstr>
      <vt:lpstr>Venus vs. Earth</vt:lpstr>
      <vt:lpstr>Venus Map</vt:lpstr>
      <vt:lpstr>Ishtar Terra and Cleopatra Crater</vt:lpstr>
      <vt:lpstr>Tectonic/Volcanic Features</vt:lpstr>
      <vt:lpstr>Pancakes</vt:lpstr>
      <vt:lpstr>Coronae = Shield Volcanoes</vt:lpstr>
      <vt:lpstr>Mars Global View</vt:lpstr>
      <vt:lpstr>Mars Olympus Mons</vt:lpstr>
      <vt:lpstr>Mars Flows</vt:lpstr>
      <vt:lpstr>Mars Highlights (mostly MGS)</vt:lpstr>
      <vt:lpstr>A Martian Vacation: H2O</vt:lpstr>
      <vt:lpstr>A Martian Vacation via   Mars Reconnaissance Orbiter  (MRO)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 All Craters Alike</vt:lpstr>
      <vt:lpstr>Solar System Explorers 17 OCT</vt:lpstr>
      <vt:lpstr>Solar System Explorers 24 OCT</vt:lpstr>
      <vt:lpstr>PowerPoint Presentation</vt:lpstr>
      <vt:lpstr>Solar System Explorers</vt:lpstr>
      <vt:lpstr>Solar System Explorers Quiz N</vt:lpstr>
      <vt:lpstr>Solar System Explorers</vt:lpstr>
    </vt:vector>
  </TitlesOfParts>
  <Company>Georgia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System Formation</dc:title>
  <dc:creator>Unknown User</dc:creator>
  <cp:lastModifiedBy>Manzano Pisco</cp:lastModifiedBy>
  <cp:revision>263</cp:revision>
  <cp:lastPrinted>2003-02-11T19:04:25Z</cp:lastPrinted>
  <dcterms:created xsi:type="dcterms:W3CDTF">2012-03-22T01:01:59Z</dcterms:created>
  <dcterms:modified xsi:type="dcterms:W3CDTF">2024-10-23T22:54:43Z</dcterms:modified>
</cp:coreProperties>
</file>